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4" r:id="rId3"/>
    <p:sldId id="350" r:id="rId4"/>
    <p:sldId id="346" r:id="rId5"/>
    <p:sldId id="347" r:id="rId6"/>
    <p:sldId id="348" r:id="rId7"/>
    <p:sldId id="349" r:id="rId8"/>
    <p:sldId id="351" r:id="rId9"/>
    <p:sldId id="290" r:id="rId10"/>
    <p:sldId id="387" r:id="rId11"/>
    <p:sldId id="352" r:id="rId12"/>
    <p:sldId id="375" r:id="rId13"/>
    <p:sldId id="355" r:id="rId14"/>
    <p:sldId id="353" r:id="rId15"/>
    <p:sldId id="354" r:id="rId16"/>
    <p:sldId id="356" r:id="rId17"/>
    <p:sldId id="360" r:id="rId18"/>
    <p:sldId id="359" r:id="rId19"/>
    <p:sldId id="358" r:id="rId20"/>
    <p:sldId id="357" r:id="rId21"/>
    <p:sldId id="364" r:id="rId22"/>
    <p:sldId id="369" r:id="rId23"/>
    <p:sldId id="365" r:id="rId24"/>
    <p:sldId id="370" r:id="rId25"/>
    <p:sldId id="371" r:id="rId26"/>
    <p:sldId id="373" r:id="rId27"/>
    <p:sldId id="368" r:id="rId28"/>
    <p:sldId id="374" r:id="rId29"/>
    <p:sldId id="363" r:id="rId30"/>
    <p:sldId id="372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</p:sldIdLst>
  <p:sldSz cx="9144000" cy="6858000" type="screen4x3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2C67CE4-F784-4FA1-8417-2BF7461CC9DD}">
          <p14:sldIdLst>
            <p14:sldId id="256"/>
            <p14:sldId id="344"/>
            <p14:sldId id="350"/>
            <p14:sldId id="346"/>
            <p14:sldId id="347"/>
            <p14:sldId id="348"/>
            <p14:sldId id="349"/>
            <p14:sldId id="351"/>
            <p14:sldId id="290"/>
            <p14:sldId id="387"/>
          </p14:sldIdLst>
        </p14:section>
        <p14:section name="タイトルなしのセクション" id="{BA921E57-D657-49E4-BED7-0DFE3B548BF4}">
          <p14:sldIdLst>
            <p14:sldId id="352"/>
            <p14:sldId id="375"/>
            <p14:sldId id="355"/>
            <p14:sldId id="353"/>
            <p14:sldId id="354"/>
            <p14:sldId id="356"/>
            <p14:sldId id="360"/>
            <p14:sldId id="359"/>
            <p14:sldId id="358"/>
            <p14:sldId id="357"/>
            <p14:sldId id="364"/>
            <p14:sldId id="369"/>
            <p14:sldId id="365"/>
            <p14:sldId id="370"/>
            <p14:sldId id="371"/>
            <p14:sldId id="373"/>
            <p14:sldId id="368"/>
            <p14:sldId id="374"/>
            <p14:sldId id="363"/>
          </p14:sldIdLst>
        </p14:section>
        <p14:section name="タイトルなしのセクション" id="{CC4E4212-35C5-4A6D-928E-3ACE5337FBAF}">
          <p14:sldIdLst>
            <p14:sldId id="372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589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-5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1" y="0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FFD8797D-5989-400F-B3C4-DB24DD00AFB1}" type="datetimeFigureOut">
              <a:rPr kumimoji="1" lang="ja-JP" altLang="en-US" smtClean="0"/>
              <a:t>2015/2/10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vib7h_A.pptx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EB58A30-2FC6-42B7-B5F6-4BE94621A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276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8" y="0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80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3103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vib7h_A.pptx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8" y="6743103"/>
            <a:ext cx="4434998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kumimoji="1" lang="en-US" altLang="ja-JP" smtClean="0"/>
              <a:t>vib7h_A.pptx</a:t>
            </a:r>
            <a:endParaRPr kumimoji="1" lang="ja-JP" altLang="en-US" dirty="0"/>
          </a:p>
        </p:txBody>
      </p:sp>
      <p:sp>
        <p:nvSpPr>
          <p:cNvPr id="7" name="ヘッダー プレースホルダー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34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6141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solidFill>
                  <a:schemeClr val="accent6"/>
                </a:solidFill>
              </a:rPr>
              <a:t>Excel</a:t>
            </a:r>
            <a:r>
              <a:rPr lang="ja-JP" altLang="en-US" sz="3600" dirty="0" smtClean="0">
                <a:solidFill>
                  <a:schemeClr val="accent6"/>
                </a:solidFill>
              </a:rPr>
              <a:t>で学ぶ振動基礎（</a:t>
            </a:r>
            <a:r>
              <a:rPr lang="en-US" altLang="ja-JP" sz="3600" dirty="0" smtClean="0">
                <a:solidFill>
                  <a:schemeClr val="accent6"/>
                </a:solidFill>
              </a:rPr>
              <a:t>7</a:t>
            </a:r>
            <a:r>
              <a:rPr lang="ja-JP" altLang="en-US" sz="3600" dirty="0" smtClean="0">
                <a:solidFill>
                  <a:schemeClr val="accent6"/>
                </a:solidFill>
              </a:rPr>
              <a:t>時間）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教材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http://edu.katzlab.jp/lec/vib7h/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2608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821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67941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821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67941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3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3719"/>
            <a:ext cx="8219256" cy="4858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761527"/>
            <a:ext cx="8219256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00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第１講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ガイダンス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時間割（目安）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97615"/>
              </p:ext>
            </p:extLst>
          </p:nvPr>
        </p:nvGraphicFramePr>
        <p:xfrm>
          <a:off x="1619672" y="1340770"/>
          <a:ext cx="6048673" cy="460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5343"/>
                <a:gridCol w="2387065"/>
                <a:gridCol w="2376265"/>
              </a:tblGrid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時限</a:t>
                      </a:r>
                      <a:endParaRPr lang="ja-JP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時間</a:t>
                      </a:r>
                      <a:endParaRPr lang="ja-JP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内容</a:t>
                      </a:r>
                      <a:endParaRPr lang="ja-JP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ja-JP" altLang="en-US" sz="2400" kern="100" baseline="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9:00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alt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9:30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ガイダンス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2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 9:40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10:40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自由振動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3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10:50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11:20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自由振動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4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11:30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12:30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運動方程式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昼休み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12:30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13:40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5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13:40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14:40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強制振動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6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14:50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15:50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Times New Roman"/>
                        </a:rPr>
                        <a:t> 強制振動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7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16:00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16:30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非線形振動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60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ja-JP" sz="2400" kern="100" dirty="0" smtClean="0">
                          <a:effectLst/>
                          <a:latin typeface="Century"/>
                          <a:ea typeface="ＭＳ 明朝"/>
                          <a:cs typeface="Times New Roman"/>
                        </a:rPr>
                        <a:t>8</a:t>
                      </a:r>
                      <a:endParaRPr lang="ja-JP" sz="2400" kern="100" dirty="0">
                        <a:effectLst/>
                        <a:latin typeface="Century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 16:40</a:t>
                      </a:r>
                      <a:r>
                        <a:rPr lang="ja-JP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～</a:t>
                      </a:r>
                      <a:r>
                        <a:rPr lang="en-US" sz="2400" kern="100" dirty="0" smtClean="0">
                          <a:effectLst/>
                          <a:latin typeface="ＭＳ ゴシック" pitchFamily="49" charset="-128"/>
                          <a:ea typeface="ＭＳ ゴシック" pitchFamily="49" charset="-128"/>
                        </a:rPr>
                        <a:t>17:00</a:t>
                      </a:r>
                      <a:endParaRPr lang="ja-JP" sz="2400" kern="100" dirty="0"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2400" kern="100" dirty="0" smtClean="0">
                          <a:effectLst/>
                          <a:latin typeface="ＭＳ Ｐ明朝" pitchFamily="18" charset="-128"/>
                          <a:ea typeface="ＭＳ Ｐ明朝" pitchFamily="18" charset="-128"/>
                          <a:cs typeface="+mn-cs"/>
                        </a:rPr>
                        <a:t> ディスカッション</a:t>
                      </a:r>
                      <a:endParaRPr lang="ja-JP" sz="2400" kern="100" dirty="0">
                        <a:effectLst/>
                        <a:latin typeface="ＭＳ Ｐ明朝" pitchFamily="18" charset="-128"/>
                        <a:ea typeface="ＭＳ Ｐ明朝" pitchFamily="18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第２講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自由振動と固有値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95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自由振動のモデル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力学</a:t>
            </a:r>
            <a:r>
              <a:rPr lang="ja-JP" altLang="en-US" dirty="0" smtClean="0"/>
              <a:t>モデル（質量，ばね，ダンパー）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数理モデル（運動方程式）</a:t>
            </a:r>
            <a:endParaRPr lang="en-US" altLang="ja-JP" dirty="0" smtClean="0"/>
          </a:p>
          <a:p>
            <a:r>
              <a:rPr lang="ja-JP" altLang="en-US" dirty="0" smtClean="0"/>
              <a:t>自由振動のパターン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振動するか否か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減衰か，一定か，発散か</a:t>
            </a:r>
            <a:endParaRPr lang="en-US" altLang="ja-JP" dirty="0" smtClean="0"/>
          </a:p>
          <a:p>
            <a:r>
              <a:rPr kumimoji="1" lang="ja-JP" altLang="en-US" dirty="0" smtClean="0"/>
              <a:t>振動の固有値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振動パターンの固有値による予測・分類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1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自由振動モデル</a:t>
            </a:r>
            <a:r>
              <a:rPr kumimoji="1" lang="ja-JP" altLang="en-US" sz="2800" dirty="0" smtClean="0"/>
              <a:t>（１自由度線形自由振動系）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idx="1"/>
          </p:nvPr>
        </p:nvSpPr>
        <p:spPr>
          <a:xfrm>
            <a:off x="457200" y="4725144"/>
            <a:ext cx="8435280" cy="1599456"/>
          </a:xfrm>
        </p:spPr>
        <p:txBody>
          <a:bodyPr/>
          <a:lstStyle/>
          <a:p>
            <a:r>
              <a:rPr kumimoji="1" lang="ja-JP" altLang="en-US" dirty="0" smtClean="0"/>
              <a:t>振動が起こる，最も単純なカラクリ</a:t>
            </a:r>
            <a:endParaRPr kumimoji="1" lang="en-US" altLang="ja-JP" dirty="0" smtClean="0"/>
          </a:p>
          <a:p>
            <a:r>
              <a:rPr lang="en-US" altLang="ja-JP" i="1" dirty="0" err="1" smtClean="0">
                <a:cs typeface="Times New Roman" pitchFamily="18" charset="0"/>
              </a:rPr>
              <a:t>m</a:t>
            </a:r>
            <a:r>
              <a:rPr lang="en-US" altLang="ja-JP" dirty="0" err="1" smtClean="0">
                <a:cs typeface="Times New Roman" pitchFamily="18" charset="0"/>
              </a:rPr>
              <a:t>,</a:t>
            </a:r>
            <a:r>
              <a:rPr lang="en-US" altLang="ja-JP" i="1" dirty="0" err="1" smtClean="0">
                <a:cs typeface="Times New Roman" pitchFamily="18" charset="0"/>
              </a:rPr>
              <a:t>c</a:t>
            </a:r>
            <a:r>
              <a:rPr lang="en-US" altLang="ja-JP" dirty="0" err="1" smtClean="0">
                <a:cs typeface="Times New Roman" pitchFamily="18" charset="0"/>
              </a:rPr>
              <a:t>,</a:t>
            </a:r>
            <a:r>
              <a:rPr lang="en-US" altLang="ja-JP" i="1" dirty="0" err="1" smtClean="0">
                <a:cs typeface="Times New Roman" pitchFamily="18" charset="0"/>
              </a:rPr>
              <a:t>k</a:t>
            </a:r>
            <a:r>
              <a:rPr lang="ja-JP" altLang="en-US" dirty="0" smtClean="0"/>
              <a:t> の設定で，身の</a:t>
            </a:r>
            <a:r>
              <a:rPr lang="ja-JP" altLang="en-US" dirty="0"/>
              <a:t>周り</a:t>
            </a:r>
            <a:r>
              <a:rPr lang="ja-JP" altLang="en-US" dirty="0" smtClean="0"/>
              <a:t>の多くの振動パターンを再現できる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373009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148064" y="1442393"/>
            <a:ext cx="36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800" i="1" dirty="0" smtClean="0"/>
              <a:t>x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　</a:t>
            </a:r>
            <a:r>
              <a:rPr kumimoji="1" lang="ja-JP" altLang="en-US" sz="2800" dirty="0" smtClean="0">
                <a:latin typeface="ＭＳ Ｐ明朝" pitchFamily="18" charset="-128"/>
                <a:ea typeface="ＭＳ Ｐ明朝" pitchFamily="18" charset="-128"/>
              </a:rPr>
              <a:t>変位 </a:t>
            </a:r>
            <a:r>
              <a:rPr lang="en-US" altLang="ja-JP" sz="2800" dirty="0" smtClean="0">
                <a:latin typeface="ＭＳ Ｐ明朝" pitchFamily="18" charset="-128"/>
                <a:ea typeface="ＭＳ Ｐ明朝" pitchFamily="18" charset="-128"/>
              </a:rPr>
              <a:t>[</a:t>
            </a:r>
            <a:r>
              <a:rPr lang="en-US" altLang="ja-JP" sz="2800" dirty="0">
                <a:latin typeface="ＭＳ Ｐ明朝" pitchFamily="18" charset="-128"/>
                <a:ea typeface="ＭＳ Ｐ明朝" pitchFamily="18" charset="-128"/>
              </a:rPr>
              <a:t>m</a:t>
            </a:r>
            <a:r>
              <a:rPr lang="en-US" altLang="ja-JP" sz="2800" dirty="0" smtClean="0">
                <a:latin typeface="ＭＳ Ｐ明朝" pitchFamily="18" charset="-128"/>
                <a:ea typeface="ＭＳ Ｐ明朝" pitchFamily="18" charset="-128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en-US" altLang="ja-JP" sz="2800" i="1" dirty="0" smtClean="0"/>
              <a:t>m</a:t>
            </a:r>
            <a:r>
              <a:rPr kumimoji="1" lang="en-US" altLang="ja-JP" sz="2800" dirty="0" smtClean="0"/>
              <a:t> </a:t>
            </a:r>
            <a:r>
              <a:rPr kumimoji="1" lang="ja-JP" altLang="en-US" sz="2800" dirty="0" smtClean="0"/>
              <a:t>　</a:t>
            </a:r>
            <a:r>
              <a:rPr kumimoji="1" lang="ja-JP" altLang="en-US" sz="2800" dirty="0" smtClean="0">
                <a:latin typeface="ＭＳ Ｐ明朝" pitchFamily="18" charset="-128"/>
                <a:ea typeface="ＭＳ Ｐ明朝" pitchFamily="18" charset="-128"/>
              </a:rPr>
              <a:t>質量 </a:t>
            </a:r>
            <a:r>
              <a:rPr kumimoji="1" lang="en-US" altLang="ja-JP" sz="2800" dirty="0" smtClean="0">
                <a:latin typeface="ＭＳ Ｐ明朝" pitchFamily="18" charset="-128"/>
                <a:ea typeface="ＭＳ Ｐ明朝" pitchFamily="18" charset="-128"/>
              </a:rPr>
              <a:t>[kg]</a:t>
            </a:r>
          </a:p>
          <a:p>
            <a:pPr>
              <a:lnSpc>
                <a:spcPct val="150000"/>
              </a:lnSpc>
            </a:pPr>
            <a:r>
              <a:rPr lang="en-US" altLang="ja-JP" sz="2800" i="1" dirty="0" smtClean="0"/>
              <a:t>k</a:t>
            </a:r>
            <a:r>
              <a:rPr lang="ja-JP" altLang="en-US" sz="2800" dirty="0" smtClean="0"/>
              <a:t>　　</a:t>
            </a:r>
            <a:r>
              <a:rPr lang="ja-JP" altLang="en-US" sz="2800" dirty="0" smtClean="0">
                <a:latin typeface="ＭＳ Ｐ明朝" pitchFamily="18" charset="-128"/>
                <a:ea typeface="ＭＳ Ｐ明朝" pitchFamily="18" charset="-128"/>
              </a:rPr>
              <a:t>ばね定数 </a:t>
            </a:r>
            <a:r>
              <a:rPr lang="en-US" altLang="ja-JP" sz="2800" dirty="0" smtClean="0">
                <a:latin typeface="ＭＳ Ｐ明朝" pitchFamily="18" charset="-128"/>
                <a:ea typeface="ＭＳ Ｐ明朝" pitchFamily="18" charset="-128"/>
              </a:rPr>
              <a:t>[N/m]</a:t>
            </a:r>
          </a:p>
          <a:p>
            <a:pPr>
              <a:lnSpc>
                <a:spcPct val="150000"/>
              </a:lnSpc>
            </a:pPr>
            <a:r>
              <a:rPr kumimoji="1" lang="en-US" altLang="ja-JP" sz="2800" dirty="0" smtClean="0"/>
              <a:t>c</a:t>
            </a:r>
            <a:r>
              <a:rPr kumimoji="1" lang="ja-JP" altLang="en-US" sz="2800" dirty="0" smtClean="0"/>
              <a:t>　　</a:t>
            </a:r>
            <a:r>
              <a:rPr kumimoji="1" lang="ja-JP" altLang="en-US" sz="2800" dirty="0" smtClean="0">
                <a:latin typeface="ＭＳ Ｐ明朝" pitchFamily="18" charset="-128"/>
                <a:ea typeface="ＭＳ Ｐ明朝" pitchFamily="18" charset="-128"/>
              </a:rPr>
              <a:t>減衰係数 </a:t>
            </a:r>
            <a:r>
              <a:rPr kumimoji="1" lang="en-US" altLang="ja-JP" sz="2800" dirty="0" smtClean="0">
                <a:latin typeface="ＭＳ Ｐ明朝" pitchFamily="18" charset="-128"/>
                <a:ea typeface="ＭＳ Ｐ明朝" pitchFamily="18" charset="-128"/>
              </a:rPr>
              <a:t>[Ns/m]</a:t>
            </a:r>
            <a:endParaRPr kumimoji="1" lang="ja-JP" altLang="en-US" sz="2800" dirty="0">
              <a:latin typeface="ＭＳ Ｐ明朝" pitchFamily="18" charset="-128"/>
              <a:ea typeface="ＭＳ Ｐ明朝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004048" y="2234481"/>
            <a:ext cx="3672408" cy="18002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004048" y="1586409"/>
            <a:ext cx="3672408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86254" y="11247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</a:rPr>
              <a:t>状態量</a:t>
            </a:r>
            <a:endParaRPr kumimoji="1" lang="ja-JP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93091" y="4034681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0070C0"/>
                </a:solidFill>
              </a:rPr>
              <a:t>パラメータ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《</a:t>
            </a:r>
            <a:r>
              <a:rPr kumimoji="1" lang="ja-JP" altLang="en-US" dirty="0" smtClean="0"/>
              <a:t>復習</a:t>
            </a:r>
            <a:r>
              <a:rPr kumimoji="1" lang="en-US" altLang="ja-JP" dirty="0" smtClean="0"/>
              <a:t>》 </a:t>
            </a:r>
            <a:r>
              <a:rPr kumimoji="1" lang="ja-JP" altLang="en-US" dirty="0" smtClean="0"/>
              <a:t>高校の運動方程式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/>
              <a:t>質量</a:t>
            </a:r>
            <a:r>
              <a:rPr kumimoji="1" lang="en-US" altLang="ja-JP" i="1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kumimoji="1" lang="en-US" altLang="ja-JP" dirty="0" smtClean="0"/>
              <a:t>× </a:t>
            </a:r>
            <a:r>
              <a:rPr kumimoji="1" lang="ja-JP" altLang="en-US" dirty="0" smtClean="0"/>
              <a:t>加速度</a:t>
            </a:r>
            <a:r>
              <a:rPr kumimoji="1" lang="en-US" altLang="ja-JP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kumimoji="1" lang="ja-JP" altLang="en-US" dirty="0" smtClean="0"/>
              <a:t>＝ 力 </a:t>
            </a:r>
            <a:r>
              <a:rPr kumimoji="1" lang="en-US" altLang="ja-JP" i="1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ma = F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を解いても，加速度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しか分からず，運動は不明．</a:t>
            </a:r>
            <a:endParaRPr kumimoji="1"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4645152" cy="155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5148064" y="5157192"/>
            <a:ext cx="3240360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/>
              <a:t>運動</a:t>
            </a:r>
            <a:r>
              <a:rPr lang="ja-JP" altLang="en-US" sz="2400" dirty="0" smtClean="0">
                <a:solidFill>
                  <a:schemeClr val="accent2"/>
                </a:solidFill>
                <a:latin typeface="ＭＳ ゴシック" pitchFamily="49" charset="-128"/>
                <a:ea typeface="ＭＳ ゴシック" pitchFamily="49" charset="-128"/>
              </a:rPr>
              <a:t>≡</a:t>
            </a:r>
            <a:r>
              <a:rPr lang="ja-JP" altLang="en-US" sz="2400" dirty="0" smtClean="0">
                <a:latin typeface="ＭＳ ゴシック" pitchFamily="49" charset="-128"/>
                <a:ea typeface="ＭＳ ゴシック" pitchFamily="49" charset="-128"/>
              </a:rPr>
              <a:t>変位の時間変化</a:t>
            </a:r>
            <a:endParaRPr kumimoji="1" lang="ja-JP" altLang="en-US" sz="2400" dirty="0">
              <a:latin typeface="ＭＳ ゴシック" pitchFamily="49" charset="-128"/>
              <a:ea typeface="ＭＳ ゴシック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《</a:t>
            </a:r>
            <a:r>
              <a:rPr lang="ja-JP" altLang="en-US" dirty="0"/>
              <a:t>復習</a:t>
            </a:r>
            <a:r>
              <a:rPr lang="en-US" altLang="ja-JP" dirty="0" smtClean="0"/>
              <a:t>》 </a:t>
            </a:r>
            <a:r>
              <a:rPr kumimoji="1" lang="ja-JP" altLang="en-US" dirty="0" smtClean="0"/>
              <a:t>大学の運動方程式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ja-JP" altLang="en-US" dirty="0"/>
                  <a:t>変位</a:t>
                </a:r>
                <a:r>
                  <a:rPr kumimoji="1" lang="ja-JP" altLang="en-US" dirty="0" smtClean="0"/>
                  <a:t>を表す変数 </a:t>
                </a:r>
                <a:r>
                  <a:rPr kumimoji="1"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を導入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微分演算を導入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速度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ja-JP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・・・変位 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1</a:t>
                </a:r>
                <a:r>
                  <a:rPr lang="ja-JP" altLang="en-US" dirty="0" smtClean="0"/>
                  <a:t>回微分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加速度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ja-JP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ja-JP" altLang="en-US" dirty="0"/>
                  <a:t>・・・変位 </a:t>
                </a: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ja-JP" dirty="0"/>
                  <a:t> </a:t>
                </a:r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2</a:t>
                </a:r>
                <a:r>
                  <a:rPr lang="ja-JP" altLang="en-US" dirty="0" smtClean="0"/>
                  <a:t>回微分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ja-JP" altLang="en-US" dirty="0" smtClean="0"/>
                  <a:t> を解けば，運動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/>
                      </a:rPr>
                      <m:t> </m:t>
                    </m:r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ja-JP" altLang="en-US" dirty="0" smtClean="0"/>
                  <a:t> が分かる．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" name="テキスト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1">
                <a:blip r:embed="rId2"/>
                <a:stretch>
                  <a:fillRect l="-815" t="-5569" b="-14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32" y="1219200"/>
            <a:ext cx="570373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5868144" y="4725144"/>
            <a:ext cx="2808312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/>
              <a:t>運動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>
                <a:solidFill>
                  <a:schemeClr val="accent2"/>
                </a:solidFill>
                <a:latin typeface="ＭＳ ゴシック" pitchFamily="49" charset="-128"/>
                <a:ea typeface="ＭＳ ゴシック" pitchFamily="49" charset="-128"/>
              </a:rPr>
              <a:t>≡</a:t>
            </a:r>
            <a:r>
              <a:rPr lang="ja-JP" altLang="en-US" sz="2400" dirty="0" smtClean="0">
                <a:latin typeface="ＭＳ ゴシック" pitchFamily="49" charset="-128"/>
                <a:ea typeface="ＭＳ ゴシック" pitchFamily="49" charset="-128"/>
              </a:rPr>
              <a:t>変位の時間変化</a:t>
            </a:r>
            <a:endParaRPr kumimoji="1" lang="ja-JP" altLang="en-US" sz="2400" dirty="0">
              <a:latin typeface="ＭＳ ゴシック" pitchFamily="49" charset="-128"/>
              <a:ea typeface="ＭＳ ゴシック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78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自由振動の運動方程式</a:t>
            </a:r>
            <a:r>
              <a:rPr kumimoji="1" lang="ja-JP" altLang="en-US" sz="4000" dirty="0" smtClean="0"/>
              <a:t>（重力無視）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564904"/>
                <a:ext cx="8579296" cy="3816424"/>
              </a:xfrm>
            </p:spPr>
            <p:txBody>
              <a:bodyPr/>
              <a:lstStyle/>
              <a:p>
                <a:r>
                  <a:rPr lang="ja-JP" altLang="en-US" dirty="0">
                    <a:latin typeface="Cambria Math"/>
                  </a:rPr>
                  <a:t>導出</a:t>
                </a:r>
                <a:r>
                  <a:rPr lang="ja-JP" altLang="en-US" dirty="0" smtClean="0">
                    <a:latin typeface="Cambria Math"/>
                  </a:rPr>
                  <a:t>方法</a:t>
                </a:r>
                <a:endParaRPr lang="en-US" altLang="ja-JP" dirty="0" smtClean="0">
                  <a:latin typeface="Cambria Math"/>
                </a:endParaRPr>
              </a:p>
              <a:p>
                <a:endParaRPr lang="en-US" altLang="ja-JP" dirty="0" smtClean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𝑘𝑥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/>
                  <a:t>…</a:t>
                </a:r>
                <a:r>
                  <a:rPr kumimoji="1" lang="ja-JP" altLang="en-US" dirty="0" smtClean="0"/>
                  <a:t> ばねの復元力　</a:t>
                </a:r>
                <a:r>
                  <a:rPr lang="ja-JP" altLang="en-US" dirty="0" smtClean="0">
                    <a:solidFill>
                      <a:schemeClr val="accent2"/>
                    </a:solidFill>
                  </a:rPr>
                  <a:t>∝</a:t>
                </a:r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変位（フックの法則）</a:t>
                </a:r>
                <a:endParaRPr kumimoji="1" lang="en-US" altLang="ja-JP" dirty="0" smtClean="0">
                  <a:solidFill>
                    <a:schemeClr val="accent2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 smtClean="0"/>
                  <a:t>…</a:t>
                </a:r>
                <a:r>
                  <a:rPr lang="ja-JP" altLang="en-US" dirty="0" smtClean="0"/>
                  <a:t> 減衰力（</a:t>
                </a:r>
                <a:r>
                  <a:rPr lang="ja-JP" altLang="en-US" dirty="0"/>
                  <a:t>ブレーキ力</a:t>
                </a:r>
                <a:r>
                  <a:rPr lang="ja-JP" altLang="en-US" dirty="0" smtClean="0"/>
                  <a:t>）</a:t>
                </a:r>
                <a:r>
                  <a:rPr lang="ja-JP" altLang="en-US" dirty="0"/>
                  <a:t>　</a:t>
                </a:r>
                <a:r>
                  <a:rPr lang="ja-JP" altLang="en-US" dirty="0" smtClean="0">
                    <a:solidFill>
                      <a:schemeClr val="accent2"/>
                    </a:solidFill>
                  </a:rPr>
                  <a:t>∝速度</a:t>
                </a:r>
                <a:endParaRPr lang="en-US" altLang="ja-JP" dirty="0" smtClean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>
                    <a:solidFill>
                      <a:srgbClr val="0070C0"/>
                    </a:solidFill>
                    <a:latin typeface="+mn-ea"/>
                  </a:rPr>
                  <a:t>機械</a:t>
                </a:r>
                <a:r>
                  <a:rPr lang="ja-JP" altLang="en-US" dirty="0" smtClean="0">
                    <a:solidFill>
                      <a:srgbClr val="0070C0"/>
                    </a:solidFill>
                    <a:latin typeface="+mn-ea"/>
                  </a:rPr>
                  <a:t>構造</a:t>
                </a:r>
                <a:r>
                  <a:rPr lang="en-US" altLang="ja-JP" dirty="0" smtClean="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</a:t>
                </a:r>
                <a:r>
                  <a:rPr lang="ja-JP" altLang="en-US" dirty="0" smtClean="0">
                    <a:solidFill>
                      <a:srgbClr val="0070C0"/>
                    </a:solidFill>
                    <a:latin typeface="+mn-ea"/>
                  </a:rPr>
                  <a:t>（</a:t>
                </a:r>
                <a:r>
                  <a:rPr lang="en-US" altLang="ja-JP" i="1" dirty="0" err="1">
                    <a:solidFill>
                      <a:srgbClr val="0070C0"/>
                    </a:solidFill>
                  </a:rPr>
                  <a:t>m</a:t>
                </a:r>
                <a:r>
                  <a:rPr lang="en-US" altLang="ja-JP" dirty="0" err="1">
                    <a:solidFill>
                      <a:srgbClr val="0070C0"/>
                    </a:solidFill>
                  </a:rPr>
                  <a:t>,</a:t>
                </a:r>
                <a:r>
                  <a:rPr lang="en-US" altLang="ja-JP" i="1" dirty="0" err="1">
                    <a:solidFill>
                      <a:srgbClr val="0070C0"/>
                    </a:solidFill>
                  </a:rPr>
                  <a:t>c</a:t>
                </a:r>
                <a:r>
                  <a:rPr lang="en-US" altLang="ja-JP" dirty="0" err="1">
                    <a:solidFill>
                      <a:srgbClr val="0070C0"/>
                    </a:solidFill>
                  </a:rPr>
                  <a:t>,</a:t>
                </a:r>
                <a:r>
                  <a:rPr lang="en-US" altLang="ja-JP" i="1" dirty="0" err="1">
                    <a:solidFill>
                      <a:srgbClr val="0070C0"/>
                    </a:solidFill>
                  </a:rPr>
                  <a:t>k</a:t>
                </a:r>
                <a:r>
                  <a:rPr lang="ja-JP" altLang="en-US" dirty="0" smtClean="0">
                    <a:solidFill>
                      <a:srgbClr val="0070C0"/>
                    </a:solidFill>
                    <a:latin typeface="+mn-ea"/>
                  </a:rPr>
                  <a:t>）　</a:t>
                </a:r>
                <a:r>
                  <a:rPr lang="ja-JP" altLang="en-US" dirty="0" smtClean="0"/>
                  <a:t>（測定 </a:t>
                </a:r>
                <a:r>
                  <a:rPr lang="en-US" altLang="ja-JP" dirty="0" smtClean="0"/>
                  <a:t>or </a:t>
                </a:r>
                <a:r>
                  <a:rPr lang="ja-JP" altLang="en-US" dirty="0" smtClean="0"/>
                  <a:t>算定）</a:t>
                </a:r>
                <a:endParaRPr lang="en-US" altLang="ja-JP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コンテンツ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564904"/>
                <a:ext cx="8579296" cy="3816424"/>
              </a:xfrm>
              <a:blipFill rotWithShape="1">
                <a:blip r:embed="rId2"/>
                <a:stretch>
                  <a:fillRect l="-924" t="-2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043607" y="3140968"/>
                <a:ext cx="47525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𝐹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=−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𝑘𝑥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−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7" y="3140968"/>
                <a:ext cx="4752529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99592" y="1630541"/>
                <a:ext cx="4464496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630541"/>
                <a:ext cx="4464496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2776"/>
            <a:ext cx="272933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1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実習（</a:t>
            </a:r>
            <a:r>
              <a:rPr lang="en-US" altLang="ja-JP" dirty="0" smtClean="0"/>
              <a:t>vib7h_A1.xls</a:t>
            </a:r>
            <a:r>
              <a:rPr lang="ja-JP" altLang="en-US" dirty="0" smtClean="0"/>
              <a:t>）</a:t>
            </a:r>
            <a:endParaRPr lang="en-US" altLang="ja-JP" dirty="0"/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6546" y="1295400"/>
            <a:ext cx="6750908" cy="502920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940152" y="980728"/>
            <a:ext cx="2664296" cy="2304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自由</a:t>
            </a:r>
            <a:r>
              <a:rPr lang="ja-JP" altLang="en-US" sz="2400" dirty="0" smtClean="0"/>
              <a:t>振動モデルの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運動方程式の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数値解を求める</a:t>
            </a:r>
            <a:endParaRPr kumimoji="1" lang="en-US" altLang="ja-JP" sz="2400" dirty="0" smtClean="0"/>
          </a:p>
          <a:p>
            <a:pPr algn="ctr"/>
            <a:r>
              <a:rPr lang="en-US" altLang="ja-JP" sz="2400" dirty="0" smtClean="0"/>
              <a:t>Excel </a:t>
            </a:r>
            <a:r>
              <a:rPr lang="ja-JP" altLang="en-US" sz="2400" dirty="0" smtClean="0"/>
              <a:t>シート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（修正オイラー法）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96" y="2564904"/>
            <a:ext cx="218346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課題　（</a:t>
            </a:r>
            <a:r>
              <a:rPr lang="en-US" altLang="ja-JP" i="1" dirty="0" err="1"/>
              <a:t>m</a:t>
            </a:r>
            <a:r>
              <a:rPr lang="en-US" altLang="ja-JP" dirty="0" err="1"/>
              <a:t>,</a:t>
            </a:r>
            <a:r>
              <a:rPr lang="en-US" altLang="ja-JP" i="1" dirty="0" err="1"/>
              <a:t>c</a:t>
            </a:r>
            <a:r>
              <a:rPr lang="en-US" altLang="ja-JP" dirty="0" err="1"/>
              <a:t>,</a:t>
            </a:r>
            <a:r>
              <a:rPr lang="en-US" altLang="ja-JP" i="1" dirty="0" err="1"/>
              <a:t>k</a:t>
            </a:r>
            <a:r>
              <a:rPr lang="ja-JP" altLang="en-US" dirty="0" smtClean="0"/>
              <a:t>）とダイナミクス（動き方）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701552"/>
          </a:xfrm>
        </p:spPr>
        <p:txBody>
          <a:bodyPr/>
          <a:lstStyle/>
          <a:p>
            <a:pPr lvl="1"/>
            <a:r>
              <a:rPr lang="ja-JP" altLang="en-US" dirty="0" smtClean="0"/>
              <a:t>（</a:t>
            </a:r>
            <a:r>
              <a:rPr lang="en-US" altLang="ja-JP" i="1" dirty="0" err="1"/>
              <a:t>m</a:t>
            </a:r>
            <a:r>
              <a:rPr lang="en-US" altLang="ja-JP" dirty="0" err="1"/>
              <a:t>,</a:t>
            </a:r>
            <a:r>
              <a:rPr lang="en-US" altLang="ja-JP" i="1" dirty="0" err="1"/>
              <a:t>c</a:t>
            </a:r>
            <a:r>
              <a:rPr lang="en-US" altLang="ja-JP" dirty="0" err="1"/>
              <a:t>,</a:t>
            </a:r>
            <a:r>
              <a:rPr lang="en-US" altLang="ja-JP" i="1" dirty="0" err="1"/>
              <a:t>k</a:t>
            </a:r>
            <a:r>
              <a:rPr lang="ja-JP" altLang="en-US" dirty="0" smtClean="0"/>
              <a:t>）の値を調整し，「再計算」をクリック．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次の３種類のダイナミクスを求め，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ja-JP" altLang="en-US" dirty="0" smtClean="0"/>
              <a:t>　対応する</a:t>
            </a:r>
            <a:r>
              <a:rPr lang="ja-JP" altLang="en-US" dirty="0"/>
              <a:t>（</a:t>
            </a:r>
            <a:r>
              <a:rPr lang="en-US" altLang="ja-JP" i="1" dirty="0" err="1"/>
              <a:t>m</a:t>
            </a:r>
            <a:r>
              <a:rPr lang="en-US" altLang="ja-JP" dirty="0" err="1"/>
              <a:t>,</a:t>
            </a:r>
            <a:r>
              <a:rPr lang="en-US" altLang="ja-JP" i="1" dirty="0" err="1"/>
              <a:t>c</a:t>
            </a:r>
            <a:r>
              <a:rPr lang="en-US" altLang="ja-JP" dirty="0" err="1"/>
              <a:t>,</a:t>
            </a:r>
            <a:r>
              <a:rPr lang="en-US" altLang="ja-JP" i="1" dirty="0" err="1"/>
              <a:t>k</a:t>
            </a:r>
            <a:r>
              <a:rPr lang="ja-JP" altLang="en-US" dirty="0" smtClean="0"/>
              <a:t>）の値を記録せよ．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316416" y="6405712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83568" y="3261690"/>
            <a:ext cx="3133492" cy="1679478"/>
            <a:chOff x="1115617" y="2924944"/>
            <a:chExt cx="3133492" cy="167947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90"/>
            <a:stretch/>
          </p:blipFill>
          <p:spPr bwMode="auto">
            <a:xfrm>
              <a:off x="1115617" y="2924944"/>
              <a:ext cx="3133492" cy="167947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sp>
          <p:nvSpPr>
            <p:cNvPr id="2" name="テキスト ボックス 1"/>
            <p:cNvSpPr txBox="1"/>
            <p:nvPr/>
          </p:nvSpPr>
          <p:spPr>
            <a:xfrm>
              <a:off x="1138104" y="2927380"/>
              <a:ext cx="1338828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①単調減衰</a:t>
              </a:r>
              <a:endParaRPr kumimoji="1" lang="ja-JP" altLang="en-US" dirty="0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3102826" y="3861048"/>
            <a:ext cx="3131889" cy="1678619"/>
            <a:chOff x="4644008" y="3743592"/>
            <a:chExt cx="3131889" cy="167861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90"/>
            <a:stretch/>
          </p:blipFill>
          <p:spPr bwMode="auto">
            <a:xfrm>
              <a:off x="4644009" y="3743592"/>
              <a:ext cx="3131888" cy="167861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テキスト ボックス 13"/>
            <p:cNvSpPr txBox="1"/>
            <p:nvPr/>
          </p:nvSpPr>
          <p:spPr>
            <a:xfrm>
              <a:off x="4644008" y="3743592"/>
              <a:ext cx="1338828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②減衰振動</a:t>
              </a:r>
              <a:endParaRPr kumimoji="1" lang="ja-JP" altLang="en-US" dirty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5477968" y="4485825"/>
            <a:ext cx="3133493" cy="1679479"/>
            <a:chOff x="1115616" y="4797152"/>
            <a:chExt cx="3133493" cy="167947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90"/>
            <a:stretch/>
          </p:blipFill>
          <p:spPr bwMode="auto">
            <a:xfrm>
              <a:off x="1115616" y="4797152"/>
              <a:ext cx="3133493" cy="167947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15" name="テキスト ボックス 14"/>
            <p:cNvSpPr txBox="1"/>
            <p:nvPr/>
          </p:nvSpPr>
          <p:spPr>
            <a:xfrm>
              <a:off x="1138104" y="4806420"/>
              <a:ext cx="1107996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lang="ja-JP" altLang="en-US" dirty="0" smtClean="0"/>
                <a:t>③単振動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5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2"/>
            <a:ext cx="8229600" cy="659362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自由振動系のダイナミクス</a:t>
            </a:r>
            <a:r>
              <a:rPr lang="ja-JP" altLang="en-US" sz="3600" dirty="0" smtClean="0"/>
              <a:t>（全パターン）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xfrm>
            <a:off x="3275856" y="1203719"/>
            <a:ext cx="5400600" cy="485800"/>
          </a:xfrm>
        </p:spPr>
        <p:txBody>
          <a:bodyPr/>
          <a:lstStyle/>
          <a:p>
            <a:r>
              <a:rPr lang="ja-JP" altLang="en-US" dirty="0"/>
              <a:t>起りうる</a:t>
            </a:r>
            <a:r>
              <a:rPr lang="ja-JP" altLang="en-US" dirty="0" smtClean="0"/>
              <a:t>ダイナミクスは全部で６パターン</a:t>
            </a:r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4" t="12254" b="5076"/>
          <a:stretch/>
        </p:blipFill>
        <p:spPr bwMode="auto">
          <a:xfrm>
            <a:off x="3275856" y="1700808"/>
            <a:ext cx="5472608" cy="4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272933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827584" y="2348880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自由振動系</a:t>
            </a:r>
          </a:p>
        </p:txBody>
      </p:sp>
    </p:spTree>
    <p:extLst>
      <p:ext uri="{BB962C8B-B14F-4D97-AF65-F5344CB8AC3E}">
        <p14:creationId xmlns:p14="http://schemas.microsoft.com/office/powerpoint/2010/main" val="24319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振動とは？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493640"/>
          </a:xfrm>
        </p:spPr>
        <p:txBody>
          <a:bodyPr/>
          <a:lstStyle/>
          <a:p>
            <a:r>
              <a:rPr lang="ja-JP" altLang="en-US" dirty="0"/>
              <a:t>同じ場所を行ったり来たりする運動の</a:t>
            </a:r>
            <a:r>
              <a:rPr lang="ja-JP" altLang="en-US" dirty="0" smtClean="0"/>
              <a:t>こと</a:t>
            </a:r>
            <a:endParaRPr kumimoji="1" lang="en-US" altLang="ja-JP" dirty="0" smtClean="0"/>
          </a:p>
          <a:p>
            <a:r>
              <a:rPr lang="ja-JP" altLang="en-US" dirty="0"/>
              <a:t>主</a:t>
            </a:r>
            <a:r>
              <a:rPr lang="ja-JP" altLang="en-US" dirty="0" smtClean="0"/>
              <a:t>要因は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復元力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r>
              <a:rPr lang="ja-JP" altLang="en-US" dirty="0" smtClean="0">
                <a:solidFill>
                  <a:srgbClr val="0000FF"/>
                </a:solidFill>
              </a:rPr>
              <a:t>オーバーシュート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＝行き過ぎ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228" y="2091233"/>
            <a:ext cx="4095204" cy="39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構造と振動？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half" idx="2"/>
          </p:nvPr>
        </p:nvSpPr>
        <p:spPr>
          <a:xfrm>
            <a:off x="457200" y="4581128"/>
            <a:ext cx="8291264" cy="1080120"/>
          </a:xfrm>
        </p:spPr>
        <p:txBody>
          <a:bodyPr/>
          <a:lstStyle/>
          <a:p>
            <a:r>
              <a:rPr lang="en-US" altLang="ja-JP" sz="2800" i="1" dirty="0">
                <a:solidFill>
                  <a:srgbClr val="0070C0"/>
                </a:solidFill>
              </a:rPr>
              <a:t>m </a:t>
            </a:r>
            <a:r>
              <a:rPr lang="en-US" altLang="ja-JP" sz="2800" dirty="0">
                <a:solidFill>
                  <a:srgbClr val="0070C0"/>
                </a:solidFill>
              </a:rPr>
              <a:t>= </a:t>
            </a:r>
            <a:r>
              <a:rPr lang="en-US" altLang="ja-JP" sz="2800" dirty="0" smtClean="0">
                <a:solidFill>
                  <a:srgbClr val="0070C0"/>
                </a:solidFill>
              </a:rPr>
              <a:t>5.5</a:t>
            </a:r>
            <a:r>
              <a:rPr lang="en-US" altLang="ja-JP" sz="2800" dirty="0"/>
              <a:t>, </a:t>
            </a:r>
            <a:r>
              <a:rPr lang="en-US" altLang="ja-JP" sz="2800" i="1" dirty="0">
                <a:solidFill>
                  <a:srgbClr val="0070C0"/>
                </a:solidFill>
              </a:rPr>
              <a:t>c </a:t>
            </a:r>
            <a:r>
              <a:rPr lang="en-US" altLang="ja-JP" sz="2800" dirty="0">
                <a:solidFill>
                  <a:srgbClr val="0070C0"/>
                </a:solidFill>
              </a:rPr>
              <a:t>= </a:t>
            </a:r>
            <a:r>
              <a:rPr lang="en-US" altLang="ja-JP" sz="2800" dirty="0" smtClean="0">
                <a:solidFill>
                  <a:srgbClr val="0070C0"/>
                </a:solidFill>
              </a:rPr>
              <a:t>3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.</a:t>
            </a:r>
            <a:r>
              <a:rPr lang="en-US" altLang="ja-JP" sz="2800" dirty="0" smtClean="0">
                <a:solidFill>
                  <a:srgbClr val="0070C0"/>
                </a:solidFill>
              </a:rPr>
              <a:t>2</a:t>
            </a:r>
            <a:r>
              <a:rPr lang="en-US" altLang="ja-JP" sz="2800" dirty="0"/>
              <a:t>, </a:t>
            </a:r>
            <a:r>
              <a:rPr lang="en-US" altLang="ja-JP" sz="2800" i="1" dirty="0">
                <a:solidFill>
                  <a:srgbClr val="0070C0"/>
                </a:solidFill>
              </a:rPr>
              <a:t>k </a:t>
            </a:r>
            <a:r>
              <a:rPr lang="en-US" altLang="ja-JP" sz="2800" dirty="0">
                <a:solidFill>
                  <a:srgbClr val="0070C0"/>
                </a:solidFill>
              </a:rPr>
              <a:t>= </a:t>
            </a:r>
            <a:r>
              <a:rPr lang="en-US" altLang="ja-JP" sz="2800" dirty="0" smtClean="0">
                <a:solidFill>
                  <a:srgbClr val="0070C0"/>
                </a:solidFill>
              </a:rPr>
              <a:t>0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.</a:t>
            </a:r>
            <a:r>
              <a:rPr lang="en-US" altLang="ja-JP" sz="2800" dirty="0" smtClean="0">
                <a:solidFill>
                  <a:srgbClr val="0070C0"/>
                </a:solidFill>
              </a:rPr>
              <a:t>8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のときの</a:t>
            </a:r>
            <a:r>
              <a:rPr lang="ja-JP" altLang="en-US" sz="2800" dirty="0" smtClean="0">
                <a:solidFill>
                  <a:srgbClr val="FF0066"/>
                </a:solidFill>
              </a:rPr>
              <a:t>振動パターン</a:t>
            </a:r>
            <a:r>
              <a:rPr lang="ja-JP" altLang="en-US" sz="2800" dirty="0" smtClean="0"/>
              <a:t>は，　　６種類のどれか？　５秒で選べ！</a:t>
            </a:r>
            <a:endParaRPr kumimoji="1" lang="ja-JP" altLang="en-US" sz="2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47" y="1484784"/>
            <a:ext cx="354813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467544" y="5589240"/>
            <a:ext cx="6624736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rgbClr val="0070C0"/>
                </a:solidFill>
                <a:latin typeface="+mn-ea"/>
              </a:rPr>
              <a:t>構造（</a:t>
            </a:r>
            <a:r>
              <a:rPr kumimoji="1" lang="en-US" altLang="ja-JP" sz="2800" i="1" dirty="0" err="1" smtClean="0">
                <a:solidFill>
                  <a:srgbClr val="0070C0"/>
                </a:solidFill>
              </a:rPr>
              <a:t>m</a:t>
            </a:r>
            <a:r>
              <a:rPr kumimoji="1" lang="en-US" altLang="ja-JP" sz="2800" dirty="0" err="1" smtClean="0">
                <a:solidFill>
                  <a:srgbClr val="0070C0"/>
                </a:solidFill>
              </a:rPr>
              <a:t>,</a:t>
            </a:r>
            <a:r>
              <a:rPr kumimoji="1" lang="en-US" altLang="ja-JP" sz="2800" i="1" dirty="0" err="1" smtClean="0">
                <a:solidFill>
                  <a:srgbClr val="0070C0"/>
                </a:solidFill>
              </a:rPr>
              <a:t>c</a:t>
            </a:r>
            <a:r>
              <a:rPr kumimoji="1" lang="en-US" altLang="ja-JP" sz="2800" dirty="0" err="1" smtClean="0">
                <a:solidFill>
                  <a:srgbClr val="0070C0"/>
                </a:solidFill>
              </a:rPr>
              <a:t>,</a:t>
            </a:r>
            <a:r>
              <a:rPr kumimoji="1" lang="en-US" altLang="ja-JP" sz="2800" i="1" dirty="0" err="1" smtClean="0">
                <a:solidFill>
                  <a:srgbClr val="0070C0"/>
                </a:solidFill>
              </a:rPr>
              <a:t>k</a:t>
            </a:r>
            <a:r>
              <a:rPr kumimoji="1" lang="ja-JP" altLang="en-US" sz="2800" dirty="0" smtClean="0">
                <a:solidFill>
                  <a:srgbClr val="0070C0"/>
                </a:solidFill>
                <a:latin typeface="+mn-ea"/>
              </a:rPr>
              <a:t>）</a:t>
            </a:r>
            <a:r>
              <a:rPr lang="ja-JP" altLang="en-US" sz="2800" dirty="0" smtClean="0">
                <a:latin typeface="+mn-ea"/>
              </a:rPr>
              <a:t>を見ても，</a:t>
            </a:r>
            <a:r>
              <a:rPr lang="ja-JP" altLang="en-US" sz="2800" dirty="0" smtClean="0">
                <a:solidFill>
                  <a:srgbClr val="FF0066"/>
                </a:solidFill>
                <a:latin typeface="+mn-ea"/>
              </a:rPr>
              <a:t>動き</a:t>
            </a:r>
            <a:r>
              <a:rPr lang="ja-JP" altLang="en-US" sz="2800" dirty="0" smtClean="0">
                <a:latin typeface="+mn-ea"/>
              </a:rPr>
              <a:t>は連想困難！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9" t="12303" b="4788"/>
          <a:stretch/>
        </p:blipFill>
        <p:spPr bwMode="auto">
          <a:xfrm>
            <a:off x="4571999" y="692696"/>
            <a:ext cx="421565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7092280" y="5661248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0066"/>
                </a:solidFill>
                <a:sym typeface="Wingdings" pitchFamily="2" charset="2"/>
              </a:rPr>
              <a:t></a:t>
            </a:r>
            <a:r>
              <a:rPr kumimoji="1" lang="ja-JP" altLang="en-US" sz="3200" dirty="0" smtClean="0">
                <a:solidFill>
                  <a:srgbClr val="FF0066"/>
                </a:solidFill>
                <a:sym typeface="Wingdings" pitchFamily="2" charset="2"/>
              </a:rPr>
              <a:t>固有値</a:t>
            </a:r>
            <a:endParaRPr kumimoji="1" lang="ja-JP" altLang="en-US" sz="3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自由振動の固有値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45024"/>
                <a:ext cx="8229600" cy="2679576"/>
              </a:xfrm>
            </p:spPr>
            <p:txBody>
              <a:bodyPr/>
              <a:lstStyle/>
              <a:p>
                <a:r>
                  <a:rPr lang="ja-JP" altLang="en-US" dirty="0" smtClean="0"/>
                  <a:t>固有値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/>
                      </a:rPr>
                      <m:t>s</m:t>
                    </m:r>
                    <m:r>
                      <a:rPr lang="en-US" altLang="ja-JP" b="0" i="0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ja-JP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ja-JP" altLang="en-US" dirty="0" smtClean="0"/>
                  <a:t>　</a:t>
                </a:r>
                <a:r>
                  <a:rPr lang="en-US" altLang="ja-JP" dirty="0" smtClean="0"/>
                  <a:t>※</a:t>
                </a:r>
                <a:r>
                  <a:rPr lang="ja-JP" altLang="en-US" dirty="0" smtClean="0"/>
                  <a:t>一般に複素数</a:t>
                </a:r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ja-JP" altLang="en-US" dirty="0" smtClean="0"/>
                  <a:t>直接，</a:t>
                </a:r>
                <a:r>
                  <a:rPr kumimoji="1" lang="ja-JP" altLang="en-US" dirty="0" smtClean="0">
                    <a:solidFill>
                      <a:srgbClr val="FF0066"/>
                    </a:solidFill>
                  </a:rPr>
                  <a:t>動き方</a:t>
                </a:r>
                <a:r>
                  <a:rPr kumimoji="1" lang="ja-JP" altLang="en-US" dirty="0" smtClean="0"/>
                  <a:t>を表す．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固有値の実部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…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減衰の強さ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固有値の虚部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…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実際の</a:t>
                </a:r>
                <a:r>
                  <a:rPr kumimoji="1" lang="ja-JP" altLang="en-US" dirty="0" smtClean="0"/>
                  <a:t>振動数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コンテンツ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45024"/>
                <a:ext cx="8229600" cy="2679576"/>
              </a:xfrm>
              <a:blipFill rotWithShape="1">
                <a:blip r:embed="rId2"/>
                <a:stretch>
                  <a:fillRect l="-963" t="-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39552" y="1412776"/>
            <a:ext cx="3348000" cy="20162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2400" dirty="0" smtClean="0">
                <a:solidFill>
                  <a:srgbClr val="0070C0"/>
                </a:solidFill>
              </a:rPr>
              <a:t>構造パラメータ</a:t>
            </a:r>
            <a:endParaRPr kumimoji="1" lang="en-US" altLang="ja-JP" sz="24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i="1" dirty="0" smtClean="0"/>
              <a:t>　</a:t>
            </a:r>
            <a:r>
              <a:rPr lang="en-US" altLang="ja-JP" sz="2400" i="1" dirty="0" smtClean="0"/>
              <a:t>m</a:t>
            </a:r>
            <a:r>
              <a:rPr lang="en-US" altLang="ja-JP" sz="2400" dirty="0" smtClean="0"/>
              <a:t> </a:t>
            </a:r>
            <a:r>
              <a:rPr lang="ja-JP" altLang="en-US" sz="2400" dirty="0"/>
              <a:t>　</a:t>
            </a:r>
            <a:r>
              <a:rPr lang="ja-JP" altLang="en-US" sz="2400" dirty="0">
                <a:latin typeface="ＭＳ Ｐ明朝" pitchFamily="18" charset="-128"/>
                <a:ea typeface="ＭＳ Ｐ明朝" pitchFamily="18" charset="-128"/>
              </a:rPr>
              <a:t>質量 </a:t>
            </a:r>
            <a:r>
              <a:rPr lang="en-US" altLang="ja-JP" sz="2400" dirty="0">
                <a:latin typeface="ＭＳ Ｐ明朝" pitchFamily="18" charset="-128"/>
                <a:ea typeface="ＭＳ Ｐ明朝" pitchFamily="18" charset="-128"/>
              </a:rPr>
              <a:t>[kg]</a:t>
            </a:r>
          </a:p>
          <a:p>
            <a:pPr>
              <a:lnSpc>
                <a:spcPct val="125000"/>
              </a:lnSpc>
            </a:pPr>
            <a:r>
              <a:rPr lang="ja-JP" altLang="en-US" sz="2400" i="1" dirty="0" smtClean="0"/>
              <a:t>　</a:t>
            </a:r>
            <a:r>
              <a:rPr lang="en-US" altLang="ja-JP" sz="2400" i="1" dirty="0" smtClean="0"/>
              <a:t>k</a:t>
            </a:r>
            <a:r>
              <a:rPr lang="ja-JP" altLang="en-US" sz="2400" dirty="0"/>
              <a:t>　　</a:t>
            </a:r>
            <a:r>
              <a:rPr lang="ja-JP" altLang="en-US" sz="2400" dirty="0">
                <a:latin typeface="ＭＳ Ｐ明朝" pitchFamily="18" charset="-128"/>
                <a:ea typeface="ＭＳ Ｐ明朝" pitchFamily="18" charset="-128"/>
              </a:rPr>
              <a:t>ばね定数 </a:t>
            </a:r>
            <a:r>
              <a:rPr lang="en-US" altLang="ja-JP" sz="2400" dirty="0">
                <a:latin typeface="ＭＳ Ｐ明朝" pitchFamily="18" charset="-128"/>
                <a:ea typeface="ＭＳ Ｐ明朝" pitchFamily="18" charset="-128"/>
              </a:rPr>
              <a:t>[N/m]</a:t>
            </a:r>
          </a:p>
          <a:p>
            <a:pPr>
              <a:lnSpc>
                <a:spcPct val="125000"/>
              </a:lnSpc>
            </a:pPr>
            <a:r>
              <a:rPr lang="ja-JP" altLang="en-US" sz="2400" dirty="0" smtClean="0"/>
              <a:t>　</a:t>
            </a:r>
            <a:r>
              <a:rPr lang="en-US" altLang="ja-JP" sz="2400" dirty="0" smtClean="0"/>
              <a:t>c</a:t>
            </a:r>
            <a:r>
              <a:rPr lang="ja-JP" altLang="en-US" sz="2400" dirty="0"/>
              <a:t>　　</a:t>
            </a:r>
            <a:r>
              <a:rPr lang="ja-JP" altLang="en-US" sz="2400" dirty="0">
                <a:latin typeface="ＭＳ Ｐ明朝" pitchFamily="18" charset="-128"/>
                <a:ea typeface="ＭＳ Ｐ明朝" pitchFamily="18" charset="-128"/>
              </a:rPr>
              <a:t>減衰係数 </a:t>
            </a:r>
            <a:r>
              <a:rPr lang="en-US" altLang="ja-JP" sz="2400" dirty="0">
                <a:latin typeface="ＭＳ Ｐ明朝" pitchFamily="18" charset="-128"/>
                <a:ea typeface="ＭＳ Ｐ明朝" pitchFamily="18" charset="-128"/>
              </a:rPr>
              <a:t>[Ns/m</a:t>
            </a:r>
            <a:r>
              <a:rPr lang="en-US" altLang="ja-JP" sz="2400" dirty="0" smtClean="0">
                <a:latin typeface="ＭＳ Ｐ明朝" pitchFamily="18" charset="-128"/>
                <a:ea typeface="ＭＳ Ｐ明朝" pitchFamily="18" charset="-128"/>
              </a:rPr>
              <a:t>]</a:t>
            </a:r>
            <a:endParaRPr lang="ja-JP" altLang="en-US" sz="2400" dirty="0">
              <a:latin typeface="ＭＳ Ｐ明朝" pitchFamily="18" charset="-128"/>
              <a:ea typeface="ＭＳ Ｐ明朝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5292080" y="1412776"/>
                <a:ext cx="3348000" cy="20162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2400" dirty="0" smtClean="0">
                    <a:solidFill>
                      <a:srgbClr val="FF0066"/>
                    </a:solidFill>
                  </a:rPr>
                  <a:t>動特性</a:t>
                </a:r>
                <a:r>
                  <a:rPr kumimoji="1" lang="ja-JP" altLang="en-US" sz="2400" dirty="0" smtClean="0">
                    <a:solidFill>
                      <a:srgbClr val="FF0066"/>
                    </a:solidFill>
                  </a:rPr>
                  <a:t>パラメータ</a:t>
                </a:r>
                <a:endParaRPr kumimoji="1" lang="en-US" altLang="ja-JP" sz="2400" dirty="0" smtClean="0">
                  <a:solidFill>
                    <a:srgbClr val="FF0066"/>
                  </a:solidFill>
                </a:endParaRPr>
              </a:p>
              <a:p>
                <a:pPr algn="ctr"/>
                <a:r>
                  <a:rPr lang="ja-JP" altLang="en-US" sz="2400" dirty="0" smtClean="0">
                    <a:solidFill>
                      <a:srgbClr val="FF0066"/>
                    </a:solidFill>
                  </a:rPr>
                  <a:t>「固有値」</a:t>
                </a:r>
                <a:endParaRPr kumimoji="1" lang="en-US" altLang="ja-JP" sz="2400" dirty="0" smtClean="0">
                  <a:solidFill>
                    <a:srgbClr val="FF0066"/>
                  </a:solidFill>
                </a:endParaRPr>
              </a:p>
              <a:p>
                <a:pPr algn="ct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𝑠</m:t>
                      </m:r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−4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𝑚𝑘</m:t>
                              </m:r>
                            </m:e>
                          </m:rad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412776"/>
                <a:ext cx="3348000" cy="20162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3881244" y="17630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固有方程式</a:t>
            </a:r>
            <a:endParaRPr kumimoji="1" lang="ja-JP" altLang="en-US" b="1" dirty="0"/>
          </a:p>
        </p:txBody>
      </p:sp>
      <p:sp>
        <p:nvSpPr>
          <p:cNvPr id="13" name="右矢印 12"/>
          <p:cNvSpPr/>
          <p:nvPr/>
        </p:nvSpPr>
        <p:spPr>
          <a:xfrm>
            <a:off x="4154614" y="2132410"/>
            <a:ext cx="792088" cy="79208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6732240" y="4509120"/>
                <a:ext cx="1578830" cy="57394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dirty="0">
                          <a:latin typeface="Cambria Math"/>
                        </a:rPr>
                        <m:t>𝑖</m:t>
                      </m:r>
                      <m:r>
                        <a:rPr lang="en-US" altLang="ja-JP" sz="2800" i="1" dirty="0">
                          <a:latin typeface="Cambria Math"/>
                          <a:ea typeface="Cambria Math"/>
                        </a:rPr>
                        <m:t>≡</m:t>
                      </m:r>
                      <m:rad>
                        <m:radPr>
                          <m:degHide m:val="on"/>
                          <m:ctrlPr>
                            <a:rPr lang="en-US" altLang="ja-JP" sz="2800" i="1" dirty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ja-JP" sz="2800" i="1" dirty="0"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509120"/>
                <a:ext cx="1578830" cy="5739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9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固有値</a:t>
            </a:r>
            <a:r>
              <a:rPr lang="ja-JP" altLang="en-US" dirty="0"/>
              <a:t>と</a:t>
            </a:r>
            <a:r>
              <a:rPr lang="ja-JP" altLang="en-US" dirty="0" smtClean="0"/>
              <a:t>は？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013920"/>
              </a:xfrm>
            </p:spPr>
            <p:txBody>
              <a:bodyPr/>
              <a:lstStyle/>
              <a:p>
                <a:r>
                  <a:rPr lang="ja-JP" altLang="en-US" dirty="0" smtClean="0"/>
                  <a:t>自由振動の運動方程式</a:t>
                </a:r>
                <a:r>
                  <a:rPr lang="ja-JP" altLang="en-US" sz="2800" dirty="0"/>
                  <a:t>（</a:t>
                </a:r>
                <a:r>
                  <a:rPr lang="en-US" altLang="ja-JP" sz="2800" dirty="0"/>
                  <a:t>2</a:t>
                </a:r>
                <a:r>
                  <a:rPr lang="ja-JP" altLang="en-US" sz="2800" dirty="0"/>
                  <a:t>階常微分方程式</a:t>
                </a:r>
                <a:r>
                  <a:rPr lang="ja-JP" altLang="en-US" sz="2800" dirty="0" smtClean="0"/>
                  <a:t>）</a:t>
                </a:r>
                <a:endParaRPr lang="en-US" altLang="ja-JP" sz="2800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ja-JP" altLang="en-US" dirty="0" smtClean="0"/>
                  <a:t>解の一般形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 smtClean="0"/>
              </a:p>
              <a:p>
                <a:r>
                  <a:rPr lang="ja-JP" altLang="en-US" dirty="0" smtClean="0"/>
                  <a:t>指数</a:t>
                </a:r>
                <a:r>
                  <a:rPr lang="ja-JP" altLang="en-US" dirty="0" smtClean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rgbClr val="FF0066"/>
                    </a:solidFill>
                  </a:rPr>
                  <a:t>,</a:t>
                </a:r>
                <a:r>
                  <a:rPr lang="ja-JP" altLang="en-US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>
                    <a:solidFill>
                      <a:srgbClr val="FF0066"/>
                    </a:solidFill>
                  </a:rPr>
                  <a:t> </a:t>
                </a:r>
                <a:r>
                  <a:rPr lang="ja-JP" altLang="en-US" dirty="0"/>
                  <a:t>を「</a:t>
                </a:r>
                <a:r>
                  <a:rPr lang="ja-JP" altLang="en-US" dirty="0">
                    <a:solidFill>
                      <a:srgbClr val="FF0066"/>
                    </a:solidFill>
                  </a:rPr>
                  <a:t>固有値</a:t>
                </a:r>
                <a:r>
                  <a:rPr lang="ja-JP" altLang="en-US" dirty="0"/>
                  <a:t>」という</a:t>
                </a:r>
                <a:r>
                  <a:rPr lang="ja-JP" altLang="en-US" dirty="0" smtClean="0"/>
                  <a:t>．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一般に複素数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013920"/>
              </a:xfrm>
              <a:blipFill rotWithShape="1">
                <a:blip r:embed="rId2"/>
                <a:stretch>
                  <a:fillRect l="-963" t="-18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3600" i="1">
                          <a:latin typeface="Cambria Math"/>
                        </a:rPr>
                        <m:t>𝑥</m:t>
                      </m:r>
                      <m:r>
                        <a:rPr lang="en-US" altLang="ja-JP" sz="3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123728" y="3544669"/>
                <a:ext cx="4953000" cy="64633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ja-JP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ja-JP" sz="3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36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ja-JP" sz="36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ja-JP" sz="3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ja-JP" sz="36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ja-JP" sz="360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36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544669"/>
                <a:ext cx="495300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4419600" y="2819400"/>
            <a:ext cx="457200" cy="609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76800" y="27432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chemeClr val="accent2">
                    <a:lumMod val="75000"/>
                  </a:schemeClr>
                </a:solidFill>
              </a:rPr>
              <a:t>常</a:t>
            </a:r>
            <a:r>
              <a:rPr lang="ja-JP" altLang="en-US" sz="2400" dirty="0" smtClean="0">
                <a:solidFill>
                  <a:schemeClr val="accent2">
                    <a:lumMod val="75000"/>
                  </a:schemeClr>
                </a:solidFill>
              </a:rPr>
              <a:t>微分方程式論</a:t>
            </a:r>
            <a:endParaRPr kumimoji="1" lang="ja-JP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6732240" y="4365104"/>
                <a:ext cx="213667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00B050"/>
                    </a:solidFill>
                  </a:rPr>
                  <a:t>,</a:t>
                </a:r>
                <a:r>
                  <a:rPr lang="ja-JP" altLang="en-US" sz="20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66"/>
                    </a:solidFill>
                  </a:rPr>
                  <a:t> </a:t>
                </a:r>
                <a:r>
                  <a:rPr lang="ja-JP" altLang="en-US" sz="2000" dirty="0" smtClean="0"/>
                  <a:t>は初期条件</a:t>
                </a:r>
                <a:endParaRPr lang="en-US" altLang="ja-JP" sz="2000" dirty="0" smtClean="0"/>
              </a:p>
              <a:p>
                <a:r>
                  <a:rPr lang="ja-JP" altLang="en-US" sz="2000" dirty="0" smtClean="0"/>
                  <a:t>で決まる定数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365104"/>
                <a:ext cx="2136675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849" t="-6034" r="-2849" b="-129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固有値の求め方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13920"/>
          </a:xfrm>
        </p:spPr>
        <p:txBody>
          <a:bodyPr/>
          <a:lstStyle/>
          <a:p>
            <a:r>
              <a:rPr lang="ja-JP" altLang="en-US" dirty="0"/>
              <a:t>自由振動の運動</a:t>
            </a:r>
            <a:r>
              <a:rPr lang="ja-JP" altLang="en-US" dirty="0" smtClean="0"/>
              <a:t>方程式</a:t>
            </a:r>
            <a:r>
              <a:rPr lang="ja-JP" altLang="en-US" sz="2800" dirty="0"/>
              <a:t>（</a:t>
            </a:r>
            <a:r>
              <a:rPr lang="en-US" altLang="ja-JP" sz="2800" dirty="0"/>
              <a:t>2</a:t>
            </a:r>
            <a:r>
              <a:rPr lang="ja-JP" altLang="en-US" sz="2800" dirty="0"/>
              <a:t>階常微分方程式</a:t>
            </a:r>
            <a:r>
              <a:rPr lang="ja-JP" altLang="en-US" sz="2800" dirty="0" smtClean="0"/>
              <a:t>）</a:t>
            </a:r>
            <a:endParaRPr lang="en-US" altLang="ja-JP" sz="2800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固有方程式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 smtClean="0">
                <a:solidFill>
                  <a:srgbClr val="FF0066"/>
                </a:solidFill>
              </a:rPr>
              <a:t>固有値</a:t>
            </a:r>
            <a:r>
              <a:rPr lang="ja-JP" altLang="en-US" sz="2400" dirty="0" smtClean="0">
                <a:solidFill>
                  <a:srgbClr val="FF0066"/>
                </a:solidFill>
              </a:rPr>
              <a:t>（一般に複素数）</a:t>
            </a:r>
            <a:endParaRPr lang="en-US" altLang="ja-JP" dirty="0">
              <a:solidFill>
                <a:srgbClr val="FF0066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3600" i="1">
                          <a:latin typeface="Cambria Math"/>
                        </a:rPr>
                        <m:t>𝑥</m:t>
                      </m:r>
                      <m:r>
                        <a:rPr lang="en-US" altLang="ja-JP" sz="3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699792" y="3544669"/>
                <a:ext cx="3888432" cy="64633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altLang="ja-JP" sz="360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3600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3600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r>
                        <a:rPr lang="en-US" altLang="ja-JP" sz="3600" b="0" i="1" smtClean="0">
                          <a:solidFill>
                            <a:srgbClr val="FF0066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3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544669"/>
                <a:ext cx="3888432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4419600" y="2819400"/>
            <a:ext cx="457200" cy="609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76800" y="2743200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chemeClr val="accent2">
                    <a:lumMod val="75000"/>
                  </a:schemeClr>
                </a:solidFill>
              </a:rPr>
              <a:t>同じ係数の</a:t>
            </a:r>
            <a:r>
              <a:rPr lang="en-US" altLang="ja-JP" sz="2400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ja-JP" altLang="en-US" sz="2400" dirty="0" smtClean="0">
                <a:solidFill>
                  <a:schemeClr val="accent2">
                    <a:lumMod val="75000"/>
                  </a:schemeClr>
                </a:solidFill>
              </a:rPr>
              <a:t>次方程式</a:t>
            </a:r>
            <a:endParaRPr kumimoji="1" lang="ja-JP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4431818" y="4343401"/>
            <a:ext cx="457200" cy="53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1489720" y="5013176"/>
                <a:ext cx="6538664" cy="1066800"/>
              </a:xfrm>
              <a:prstGeom prst="round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68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3200" b="0" i="0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ja-JP" sz="3200" b="0" i="1" smtClean="0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sz="320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−4</m:t>
                            </m:r>
                            <m:r>
                              <a:rPr lang="en-US" altLang="ja-JP" sz="32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𝑚𝑘</m:t>
                            </m:r>
                          </m:e>
                        </m:rad>
                      </m:num>
                      <m:den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r>
                          <a:rPr lang="en-US" altLang="ja-JP" sz="3200" b="0" i="1" smtClean="0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ja-JP" sz="32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ja-JP" altLang="en-US" sz="3200" dirty="0">
                    <a:latin typeface="Times New Roman" pitchFamily="18" charset="0"/>
                    <a:cs typeface="Times New Roman" pitchFamily="18" charset="0"/>
                  </a:rPr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320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ja-JP" sz="3200" i="1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altLang="ja-JP" sz="3200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sz="320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ja-JP" sz="3200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−4</m:t>
                            </m:r>
                            <m:r>
                              <a:rPr lang="en-US" altLang="ja-JP" sz="3200" i="1">
                                <a:solidFill>
                                  <a:srgbClr val="0070C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𝑚𝑘</m:t>
                            </m:r>
                          </m:e>
                        </m:rad>
                      </m:num>
                      <m:den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r>
                          <a:rPr lang="en-US" altLang="ja-JP" sz="3200" i="1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ja-JP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720" y="5013176"/>
                <a:ext cx="6538664" cy="106680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4889018" y="43356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chemeClr val="accent2">
                    <a:lumMod val="75000"/>
                  </a:schemeClr>
                </a:solidFill>
              </a:rPr>
              <a:t>解の公式</a:t>
            </a:r>
            <a:endParaRPr kumimoji="1" lang="ja-JP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vib7h_A2.xls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85192" y="1295400"/>
                <a:ext cx="8229600" cy="5029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dirty="0" smtClean="0"/>
                  <a:t>各シート</a:t>
                </a:r>
                <a:r>
                  <a:rPr lang="ja-JP" altLang="en-US" dirty="0"/>
                  <a:t>の振動波形を観察し</a:t>
                </a:r>
                <a:r>
                  <a:rPr lang="ja-JP" altLang="en-US" dirty="0" smtClean="0"/>
                  <a:t>，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 smtClean="0"/>
                  <a:t>　　当てはまる性質をチェック</a:t>
                </a:r>
                <a:r>
                  <a:rPr lang="ja-JP" altLang="en-US" dirty="0">
                    <a:sym typeface="Wingdings"/>
                  </a:rPr>
                  <a:t></a:t>
                </a:r>
                <a:r>
                  <a:rPr lang="ja-JP" altLang="en-US" dirty="0"/>
                  <a:t>せよ．</a:t>
                </a:r>
                <a:endParaRPr lang="en-US" altLang="ja-JP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=−2</m:t>
                    </m:r>
                  </m:oMath>
                </a14:m>
                <a:r>
                  <a:rPr lang="en-US" altLang="ja-JP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=−1</m:t>
                    </m:r>
                  </m:oMath>
                </a14:m>
                <a:r>
                  <a:rPr lang="en-US" altLang="ja-JP" sz="2600" dirty="0"/>
                  <a:t>	</a:t>
                </a:r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=+2</m:t>
                    </m:r>
                  </m:oMath>
                </a14:m>
                <a:r>
                  <a:rPr lang="en-US" altLang="ja-JP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=+1</m:t>
                    </m:r>
                  </m:oMath>
                </a14:m>
                <a:endParaRPr lang="en-US" altLang="ja-JP" sz="2600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=−2</m:t>
                    </m:r>
                  </m:oMath>
                </a14:m>
                <a:r>
                  <a:rPr lang="en-US" altLang="ja-JP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=+1</m:t>
                    </m:r>
                  </m:oMath>
                </a14:m>
                <a:endParaRPr lang="en-US" altLang="ja-JP" sz="2600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純虚数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=±3</m:t>
                    </m:r>
                    <m:r>
                      <a:rPr lang="en-US" altLang="ja-JP" sz="260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ja-JP" sz="2600" dirty="0"/>
                  <a:t> </a:t>
                </a:r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複素数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=−1±3</m:t>
                    </m:r>
                    <m:r>
                      <a:rPr lang="en-US" altLang="ja-JP" sz="2600">
                        <a:latin typeface="Cambria Math"/>
                      </a:rPr>
                      <m:t>𝑖</m:t>
                    </m:r>
                  </m:oMath>
                </a14:m>
                <a:endParaRPr lang="en-US" altLang="ja-JP" sz="2600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sz="2600" dirty="0"/>
                  <a:t>複素数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60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 sz="260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600">
                        <a:latin typeface="Cambria Math"/>
                      </a:rPr>
                      <m:t>=+1±3</m:t>
                    </m:r>
                    <m:r>
                      <a:rPr lang="en-US" altLang="ja-JP" sz="2600">
                        <a:latin typeface="Cambria Math"/>
                      </a:rPr>
                      <m:t>𝑖</m:t>
                    </m:r>
                  </m:oMath>
                </a14:m>
                <a:endParaRPr lang="en-US" altLang="ja-JP" sz="2600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" y="1295400"/>
                <a:ext cx="8229600" cy="5029200"/>
              </a:xfrm>
              <a:blipFill rotWithShape="1">
                <a:blip r:embed="rId2"/>
                <a:stretch>
                  <a:fillRect l="-963" t="-2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506471" y="2537756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506471" y="3174998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506471" y="3812240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506471" y="4449482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06471" y="5086724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6471" y="5723964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16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400"/>
                <a:ext cx="8579296" cy="5029200"/>
              </a:xfrm>
            </p:spPr>
            <p:txBody>
              <a:bodyPr>
                <a:normAutofit fontScale="85000" lnSpcReduction="20000"/>
              </a:bodyPr>
              <a:lstStyle/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 smtClean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>
                        <a:latin typeface="Cambria Math"/>
                      </a:rPr>
                      <m:t>2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>
                        <a:latin typeface="Cambria Math"/>
                      </a:rPr>
                      <m:t>1</m:t>
                    </m:r>
                  </m:oMath>
                </a14:m>
                <a:r>
                  <a:rPr lang="en-US" altLang="ja-JP" dirty="0"/>
                  <a:t>	</a:t>
                </a:r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>
                        <a:latin typeface="Cambria Math"/>
                      </a:rPr>
                      <m:t>2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>
                        <a:latin typeface="Cambria Math"/>
                      </a:rPr>
                      <m:t>1</m:t>
                    </m:r>
                  </m:oMath>
                </a14:m>
                <a:endParaRPr lang="en-US" altLang="ja-JP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実数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=−2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>
                        <a:latin typeface="Cambria Math"/>
                      </a:rPr>
                      <m:t>1</m:t>
                    </m:r>
                  </m:oMath>
                </a14:m>
                <a:endParaRPr lang="en-US" altLang="ja-JP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純虚数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=±</m:t>
                    </m:r>
                    <m:r>
                      <a:rPr lang="en-US" altLang="ja-JP">
                        <a:solidFill>
                          <a:srgbClr val="FF00FF"/>
                        </a:solidFill>
                        <a:latin typeface="Cambria Math"/>
                      </a:rPr>
                      <m:t>3</m:t>
                    </m:r>
                    <m:r>
                      <a:rPr lang="en-US" altLang="ja-JP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ja-JP" dirty="0"/>
                  <a:t> </a:t>
                </a:r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複素数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>
                        <a:latin typeface="Cambria Math"/>
                      </a:rPr>
                      <m:t>1±</m:t>
                    </m:r>
                    <m:r>
                      <a:rPr lang="en-US" altLang="ja-JP">
                        <a:solidFill>
                          <a:srgbClr val="FF00FF"/>
                        </a:solidFill>
                        <a:latin typeface="Cambria Math"/>
                      </a:rPr>
                      <m:t>3</m:t>
                    </m:r>
                    <m:r>
                      <a:rPr lang="en-US" altLang="ja-JP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altLang="ja-JP" dirty="0"/>
              </a:p>
              <a:p>
                <a:pPr marL="57150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複素数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ja-JP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>
                        <a:latin typeface="Cambria Math"/>
                      </a:rPr>
                      <m:t>1±</m:t>
                    </m:r>
                    <m:r>
                      <a:rPr lang="en-US" altLang="ja-JP">
                        <a:solidFill>
                          <a:srgbClr val="FF00FF"/>
                        </a:solidFill>
                        <a:latin typeface="Cambria Math"/>
                      </a:rPr>
                      <m:t>3</m:t>
                    </m:r>
                    <m:r>
                      <a:rPr lang="en-US" altLang="ja-JP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altLang="ja-JP" dirty="0"/>
              </a:p>
              <a:p>
                <a:pPr marL="571500" indent="-514350">
                  <a:lnSpc>
                    <a:spcPct val="150000"/>
                  </a:lnSpc>
                </a:pPr>
                <a:r>
                  <a:rPr lang="ja-JP" altLang="en-US" dirty="0"/>
                  <a:t>固有値の実部 ・・・ </a:t>
                </a:r>
                <a:r>
                  <a:rPr lang="ja-JP" altLang="en-US" dirty="0" smtClean="0"/>
                  <a:t>（</a:t>
                </a:r>
                <a:r>
                  <a:rPr lang="ja-JP" altLang="en-US" dirty="0" smtClean="0">
                    <a:solidFill>
                      <a:srgbClr val="0070C0"/>
                    </a:solidFill>
                  </a:rPr>
                  <a:t>全て－</a:t>
                </a:r>
                <a:r>
                  <a:rPr lang="ja-JP" altLang="en-US" dirty="0"/>
                  <a:t>）</a:t>
                </a:r>
                <a:r>
                  <a:rPr lang="ja-JP" altLang="en-US" dirty="0">
                    <a:solidFill>
                      <a:srgbClr val="0070C0"/>
                    </a:solidFill>
                  </a:rPr>
                  <a:t>減衰</a:t>
                </a:r>
                <a:r>
                  <a:rPr lang="ja-JP" altLang="en-US" dirty="0"/>
                  <a:t>， </a:t>
                </a:r>
                <a:r>
                  <a:rPr lang="ja-JP" altLang="en-US" dirty="0" smtClean="0"/>
                  <a:t>（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１つでも＋</a:t>
                </a:r>
                <a:r>
                  <a:rPr lang="ja-JP" altLang="en-US" dirty="0"/>
                  <a:t>）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発散</a:t>
                </a:r>
                <a:endParaRPr lang="en-US" altLang="ja-JP" dirty="0">
                  <a:solidFill>
                    <a:srgbClr val="FF0000"/>
                  </a:solidFill>
                </a:endParaRPr>
              </a:p>
              <a:p>
                <a:pPr marL="571500" indent="-514350"/>
                <a:r>
                  <a:rPr lang="ja-JP" altLang="en-US" dirty="0"/>
                  <a:t>固有値の虚部</a:t>
                </a:r>
                <a:r>
                  <a:rPr lang="ja-JP" altLang="en-US" dirty="0">
                    <a:solidFill>
                      <a:srgbClr val="FF00FF"/>
                    </a:solidFill>
                  </a:rPr>
                  <a:t> </a:t>
                </a:r>
                <a:r>
                  <a:rPr lang="ja-JP" altLang="en-US" dirty="0"/>
                  <a:t>・・・ （</a:t>
                </a:r>
                <a:r>
                  <a:rPr lang="ja-JP" altLang="en-US" dirty="0">
                    <a:solidFill>
                      <a:srgbClr val="FF00FF"/>
                    </a:solidFill>
                  </a:rPr>
                  <a:t>≠０</a:t>
                </a:r>
                <a:r>
                  <a:rPr lang="ja-JP" altLang="en-US" dirty="0"/>
                  <a:t>）</a:t>
                </a:r>
                <a:r>
                  <a:rPr lang="ja-JP" altLang="en-US" dirty="0">
                    <a:solidFill>
                      <a:srgbClr val="FF00FF"/>
                    </a:solidFill>
                  </a:rPr>
                  <a:t>振動</a:t>
                </a:r>
                <a:r>
                  <a:rPr lang="ja-JP" altLang="en-US" dirty="0"/>
                  <a:t>，（０）非振動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400"/>
                <a:ext cx="8579296" cy="50292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588823" y="1457636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</a:t>
            </a:r>
            <a:r>
              <a:rPr lang="ja-JP" altLang="en-US" dirty="0">
                <a:solidFill>
                  <a:srgbClr val="0070C0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0070C0"/>
                </a:solidFill>
                <a:latin typeface="+mj-ea"/>
                <a:ea typeface="+mj-ea"/>
                <a:sym typeface="Wingdings"/>
              </a:rPr>
              <a:t>減衰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ja-JP" altLang="en-US" dirty="0">
                <a:sym typeface="Wingdings"/>
              </a:rPr>
              <a:t>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88823" y="2072810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ja-JP" altLang="en-US" dirty="0">
                <a:solidFill>
                  <a:srgbClr val="FF0000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ja-JP" altLang="en-US" dirty="0">
                <a:sym typeface="Wingdings"/>
              </a:rPr>
              <a:t>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588823" y="2687984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ja-JP" altLang="en-US" dirty="0">
                <a:solidFill>
                  <a:srgbClr val="FF0000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振動 </a:t>
            </a:r>
            <a:r>
              <a:rPr lang="ja-JP" altLang="en-US" dirty="0">
                <a:sym typeface="Wingdings"/>
              </a:rPr>
              <a:t>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588823" y="3303158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ja-JP" altLang="en-US" dirty="0">
                <a:sym typeface="Wingdings"/>
              </a:rPr>
              <a:t>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</a:t>
            </a:r>
            <a:r>
              <a:rPr lang="ja-JP" altLang="en-US" dirty="0">
                <a:solidFill>
                  <a:srgbClr val="FF00FF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FF"/>
                </a:solidFill>
                <a:latin typeface="+mj-ea"/>
                <a:ea typeface="+mj-ea"/>
                <a:sym typeface="Wingdings"/>
              </a:rPr>
              <a:t>振動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588823" y="3918332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</a:t>
            </a:r>
            <a:r>
              <a:rPr lang="ja-JP" altLang="en-US" dirty="0">
                <a:solidFill>
                  <a:srgbClr val="0070C0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0070C0"/>
                </a:solidFill>
                <a:latin typeface="+mj-ea"/>
                <a:ea typeface="+mj-ea"/>
                <a:sym typeface="Wingdings"/>
              </a:rPr>
              <a:t>減衰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</a:t>
            </a:r>
            <a:r>
              <a:rPr lang="ja-JP" altLang="en-US" dirty="0">
                <a:solidFill>
                  <a:srgbClr val="FF00FF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FF"/>
                </a:solidFill>
                <a:latin typeface="+mj-ea"/>
                <a:ea typeface="+mj-ea"/>
                <a:sym typeface="Wingdings"/>
              </a:rPr>
              <a:t>振動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588823" y="4533504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  <a:sym typeface="Wingdings"/>
              </a:rPr>
              <a:t>(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減衰 </a:t>
            </a:r>
            <a:r>
              <a:rPr lang="en-US" altLang="ja-JP" dirty="0" smtClean="0">
                <a:latin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sym typeface="Wingdings"/>
              </a:rPr>
              <a:t>一定 </a:t>
            </a:r>
            <a:r>
              <a:rPr lang="ja-JP" altLang="en-US" dirty="0">
                <a:solidFill>
                  <a:srgbClr val="FF0000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発散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(</a:t>
            </a:r>
            <a:r>
              <a:rPr lang="ja-JP" altLang="en-US" dirty="0">
                <a:solidFill>
                  <a:srgbClr val="FF00FF"/>
                </a:solidFill>
                <a:sym typeface="Wingdings"/>
              </a:rPr>
              <a:t></a:t>
            </a:r>
            <a:r>
              <a:rPr lang="ja-JP" altLang="en-US" dirty="0" smtClean="0">
                <a:solidFill>
                  <a:srgbClr val="FF00FF"/>
                </a:solidFill>
                <a:latin typeface="+mj-ea"/>
                <a:ea typeface="+mj-ea"/>
                <a:sym typeface="Wingdings"/>
              </a:rPr>
              <a:t>振動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 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</a:t>
            </a:r>
            <a:r>
              <a:rPr lang="ja-JP" altLang="en-US" dirty="0" smtClean="0">
                <a:latin typeface="+mj-ea"/>
                <a:ea typeface="+mj-ea"/>
                <a:sym typeface="Wingdings"/>
              </a:rPr>
              <a:t>非振動</a:t>
            </a:r>
            <a:r>
              <a:rPr lang="en-US" altLang="ja-JP" dirty="0" smtClean="0">
                <a:latin typeface="+mj-ea"/>
                <a:ea typeface="+mj-ea"/>
                <a:sym typeface="Wingdings"/>
              </a:rPr>
              <a:t>)</a:t>
            </a:r>
            <a:endParaRPr lang="ja-JP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5988497" y="548680"/>
                <a:ext cx="18607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>
                          <a:latin typeface="Cambria Math"/>
                        </a:rPr>
                        <m:t>s</m:t>
                      </m:r>
                      <m:r>
                        <a:rPr lang="en-US" altLang="ja-JP" sz="2800">
                          <a:latin typeface="Cambria Math"/>
                        </a:rPr>
                        <m:t>=</m:t>
                      </m:r>
                      <m:r>
                        <a:rPr lang="en-US" altLang="ja-JP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ja-JP" sz="2800" i="1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altLang="ja-JP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ja-JP" sz="2800" i="1">
                          <a:latin typeface="Cambria Math"/>
                          <a:ea typeface="Cambria Math"/>
                        </a:rPr>
                        <m:t>𝑖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497" y="548680"/>
                <a:ext cx="186076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6660232" y="9714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52846" y="9714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5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ja-JP" altLang="en-US" dirty="0" smtClean="0"/>
                  <a:t>なぜ「</a:t>
                </a:r>
                <a14:m>
                  <m:oMath xmlns:m="http://schemas.openxmlformats.org/officeDocument/2006/math">
                    <m:r>
                      <a:rPr lang="en-US" altLang="ja-JP" smtClean="0">
                        <a:latin typeface="Cambria Math"/>
                      </a:rPr>
                      <m:t>𝑠</m:t>
                    </m:r>
                    <m:r>
                      <a:rPr lang="en-US" altLang="ja-JP">
                        <a:latin typeface="Cambria Math"/>
                      </a:rPr>
                      <m:t>=−1±3</m:t>
                    </m:r>
                    <m:r>
                      <a:rPr lang="en-US" altLang="ja-JP">
                        <a:latin typeface="Cambria Math"/>
                      </a:rPr>
                      <m:t>𝑖</m:t>
                    </m:r>
                    <m:r>
                      <a:rPr lang="en-US" altLang="ja-JP">
                        <a:latin typeface="Cambria Math"/>
                      </a:rPr>
                      <m:t> </m:t>
                    </m:r>
                  </m:oMath>
                </a14:m>
                <a:r>
                  <a:rPr lang="ja-JP" altLang="en-US" dirty="0" smtClean="0"/>
                  <a:t>」が減衰振動か？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593" t="-20354" b="-353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計算による証明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解の一般形</a:t>
                </a:r>
                <a:endParaRPr kumimoji="1" lang="en-US" altLang="ja-JP" dirty="0" smtClean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sz="2400" dirty="0" smtClean="0"/>
                  <a:t>(</a:t>
                </a:r>
                <a:r>
                  <a:rPr lang="ja-JP" altLang="en-US" sz="2400" dirty="0" smtClean="0"/>
                  <a:t>簡単のため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rgbClr val="00B05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ja-JP" sz="2400" dirty="0" smtClean="0"/>
                  <a:t>)</a:t>
                </a:r>
              </a:p>
              <a:p>
                <a:pPr lvl="1"/>
                <a:r>
                  <a:rPr lang="ja-JP" altLang="en-US" dirty="0" smtClean="0"/>
                  <a:t>オイラーの公式</a:t>
                </a:r>
                <a:endParaRPr lang="en-US" altLang="ja-JP" dirty="0" smtClean="0"/>
              </a:p>
              <a:p>
                <a:pPr marL="457200" lvl="1" indent="0" algn="ctr">
                  <a:buNone/>
                </a:pPr>
                <a:r>
                  <a:rPr lang="en-US" altLang="ja-JP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ja-JP" alt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ja-JP" b="0" i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ja-JP" alt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ja-JP" alt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ja-JP" b="0" i="1" smtClean="0">
                            <a:latin typeface="Cambria Math"/>
                          </a:rPr>
                          <m:t> </m:t>
                        </m:r>
                      </m:e>
                    </m:groupChr>
                    <m:r>
                      <a:rPr lang="en-US" altLang="ja-JP" b="0" i="1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ja-JP" altLang="en-US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ja-JP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ja-JP" altLang="en-US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ja-JP" altLang="en-US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altLang="ja-JP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ja-JP" altLang="en-US" dirty="0" smtClean="0"/>
                  <a:t>複素固有値の代入</a:t>
                </a:r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(−1−3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ja-JP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ja-JP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ja-JP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(−1+3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ja-JP" b="0" i="1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en-US" altLang="ja-JP" dirty="0" smtClean="0"/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ja-JP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ja-JP" b="0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ja-JP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r>
                  <a:rPr lang="en-US" altLang="ja-JP" dirty="0" smtClean="0"/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(−</m:t>
                            </m:r>
                            <m:r>
                              <a:rPr lang="en-US" altLang="ja-JP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altLang="ja-JP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altLang="ja-JP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  <m:func>
                          <m:func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altLang="ja-JP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func>
                      </m:e>
                    </m:d>
                  </m:oMath>
                </a14:m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 smtClean="0"/>
              </a:p>
              <a:p>
                <a:pPr marL="457200" lvl="1" indent="0">
                  <a:buNone/>
                </a:pPr>
                <a:endParaRPr lang="ja-JP" altLang="en-US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9" name="コンテンツ プレースホルダー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1" t="13907" r="1572" b="59363"/>
          <a:stretch/>
        </p:blipFill>
        <p:spPr bwMode="auto">
          <a:xfrm>
            <a:off x="6747832" y="4365104"/>
            <a:ext cx="2072640" cy="118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5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91264" cy="685800"/>
          </a:xfrm>
        </p:spPr>
        <p:txBody>
          <a:bodyPr>
            <a:noAutofit/>
          </a:bodyPr>
          <a:lstStyle/>
          <a:p>
            <a:r>
              <a:rPr lang="en-US" altLang="ja-JP" dirty="0">
                <a:solidFill>
                  <a:srgbClr val="C2AD8D">
                    <a:lumMod val="75000"/>
                  </a:srgbClr>
                </a:solidFill>
                <a:sym typeface="Wingdings" pitchFamily="2" charset="2"/>
              </a:rPr>
              <a:t></a:t>
            </a:r>
            <a:r>
              <a:rPr lang="ja-JP" altLang="en-US" dirty="0">
                <a:solidFill>
                  <a:srgbClr val="C2AD8D">
                    <a:lumMod val="75000"/>
                  </a:srgbClr>
                </a:solidFill>
              </a:rPr>
              <a:t>固有値の</a:t>
            </a:r>
            <a:r>
              <a:rPr lang="ja-JP" altLang="en-US" dirty="0" smtClean="0">
                <a:solidFill>
                  <a:srgbClr val="C2AD8D">
                    <a:lumMod val="75000"/>
                  </a:srgbClr>
                </a:solidFill>
              </a:rPr>
              <a:t>使い方</a:t>
            </a:r>
            <a:r>
              <a:rPr lang="ja-JP" altLang="en-US" sz="2800" dirty="0" smtClean="0">
                <a:solidFill>
                  <a:schemeClr val="accent2"/>
                </a:solidFill>
              </a:rPr>
              <a:t>（参考</a:t>
            </a:r>
            <a:r>
              <a:rPr lang="ja-JP" altLang="en-US" sz="2800" dirty="0">
                <a:solidFill>
                  <a:schemeClr val="accent2"/>
                </a:solidFill>
              </a:rPr>
              <a:t>資料</a:t>
            </a:r>
            <a:r>
              <a:rPr lang="en-US" altLang="ja-JP" sz="2800" dirty="0" smtClean="0">
                <a:solidFill>
                  <a:schemeClr val="accent2"/>
                </a:solidFill>
              </a:rPr>
              <a:t>14</a:t>
            </a:r>
            <a:r>
              <a:rPr lang="ja-JP" altLang="en-US" sz="2800" dirty="0">
                <a:solidFill>
                  <a:schemeClr val="accent2"/>
                </a:solidFill>
              </a:rPr>
              <a:t>頁，表</a:t>
            </a:r>
            <a:r>
              <a:rPr lang="en-US" altLang="ja-JP" sz="2800" dirty="0">
                <a:solidFill>
                  <a:schemeClr val="accent2"/>
                </a:solidFill>
              </a:rPr>
              <a:t>4.1</a:t>
            </a:r>
            <a:r>
              <a:rPr lang="ja-JP" altLang="en-US" sz="2800" dirty="0" smtClean="0">
                <a:solidFill>
                  <a:schemeClr val="accent2"/>
                </a:solidFill>
              </a:rPr>
              <a:t>）</a:t>
            </a:r>
            <a:endParaRPr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プレースホルダー 6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57200" y="1268760"/>
                <a:ext cx="8291264" cy="936104"/>
              </a:xfrm>
            </p:spPr>
            <p:txBody>
              <a:bodyPr/>
              <a:lstStyle/>
              <a:p>
                <a:r>
                  <a:rPr lang="ja-JP" altLang="en-US" sz="2800" dirty="0" smtClean="0">
                    <a:solidFill>
                      <a:srgbClr val="FF0066"/>
                    </a:solidFill>
                  </a:rPr>
                  <a:t>固有値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rgbClr val="FF0066"/>
                        </a:solidFill>
                        <a:latin typeface="Cambria Math"/>
                      </a:rPr>
                      <m:t>𝑠</m:t>
                    </m:r>
                    <m:r>
                      <a:rPr lang="en-US" altLang="ja-JP" sz="2800" b="0" i="1" smtClean="0">
                        <a:solidFill>
                          <a:srgbClr val="FF0066"/>
                        </a:solidFill>
                        <a:latin typeface="Cambria Math"/>
                      </a:rPr>
                      <m:t>=−0.29±0.25</m:t>
                    </m:r>
                    <m:r>
                      <a:rPr lang="en-US" altLang="ja-JP" sz="2800" b="0" i="1" smtClean="0">
                        <a:solidFill>
                          <a:srgbClr val="FF0066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ja-JP" altLang="en-US" sz="2800" i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ja-JP" altLang="en-US" sz="2800" dirty="0" smtClean="0"/>
                  <a:t>のときの</a:t>
                </a:r>
                <a:r>
                  <a:rPr lang="ja-JP" altLang="en-US" sz="2800" dirty="0" smtClean="0">
                    <a:solidFill>
                      <a:srgbClr val="FF0066"/>
                    </a:solidFill>
                  </a:rPr>
                  <a:t>振動パターン</a:t>
                </a:r>
                <a:r>
                  <a:rPr lang="ja-JP" altLang="en-US" sz="2800" dirty="0" smtClean="0"/>
                  <a:t>は，６種類のどれか？　５秒で選べ！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7" name="テキスト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57200" y="1268760"/>
                <a:ext cx="8291264" cy="936104"/>
              </a:xfrm>
              <a:blipFill rotWithShape="1">
                <a:blip r:embed="rId2"/>
                <a:stretch>
                  <a:fillRect l="-662" t="-8442" r="-4338" b="-16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56992"/>
            <a:ext cx="2092491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633249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948264" y="1988840"/>
            <a:ext cx="2006896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latin typeface="+mn-ea"/>
              </a:rPr>
              <a:t>即答</a:t>
            </a:r>
            <a:r>
              <a:rPr lang="ja-JP" altLang="en-US" sz="2800" dirty="0">
                <a:latin typeface="+mn-ea"/>
              </a:rPr>
              <a:t>可能</a:t>
            </a:r>
            <a:r>
              <a:rPr lang="ja-JP" altLang="en-US" sz="2800" dirty="0" smtClean="0">
                <a:latin typeface="+mn-ea"/>
              </a:rPr>
              <a:t>！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87624" y="2924944"/>
            <a:ext cx="1368152" cy="1008112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5108308" y="2487148"/>
            <a:ext cx="1368152" cy="360040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4716016" y="2924944"/>
            <a:ext cx="2088232" cy="1080120"/>
          </a:xfrm>
          <a:prstGeom prst="roundRect">
            <a:avLst>
              <a:gd name="adj" fmla="val 42958"/>
            </a:avLst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8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「自由振動と固有値」のまとめ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10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613810"/>
              </a:xfrm>
            </p:spPr>
            <p:txBody>
              <a:bodyPr/>
              <a:lstStyle/>
              <a:p>
                <a:r>
                  <a:rPr kumimoji="1" lang="ja-JP" altLang="en-US" dirty="0" smtClean="0"/>
                  <a:t>運動方程式　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i="1">
                        <a:latin typeface="Cambria Math"/>
                      </a:rPr>
                      <m:t>𝑥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ja-JP" alt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固有</a:t>
                </a:r>
                <a:r>
                  <a:rPr lang="ja-JP" altLang="en-US" dirty="0" smtClean="0"/>
                  <a:t>方程式　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r>
                      <a:rPr lang="en-US" altLang="ja-JP" i="1">
                        <a:solidFill>
                          <a:srgbClr val="FF0066"/>
                        </a:solidFill>
                        <a:latin typeface="Cambria Math"/>
                      </a:rPr>
                      <m:t>𝑠</m:t>
                    </m:r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ja-JP" altLang="en-US" dirty="0"/>
              </a:p>
              <a:p>
                <a:pPr marL="457200" lvl="1" indent="0">
                  <a:buNone/>
                </a:pPr>
                <a:r>
                  <a:rPr lang="en-US" altLang="ja-JP" dirty="0">
                    <a:cs typeface="+mn-cs"/>
                    <a:sym typeface="Wingdings" pitchFamily="2" charset="2"/>
                  </a:rPr>
                  <a:t></a:t>
                </a:r>
                <a:r>
                  <a:rPr lang="ja-JP" altLang="en-US" dirty="0" smtClean="0">
                    <a:solidFill>
                      <a:srgbClr val="FF0066"/>
                    </a:solidFill>
                  </a:rPr>
                  <a:t> 固有値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latin typeface="Cambria Math"/>
                                <a:cs typeface="Times New Roman" pitchFamily="18" charset="0"/>
                              </a:rPr>
                              <m:t>−4</m:t>
                            </m:r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𝑚𝑘</m:t>
                            </m:r>
                          </m:e>
                        </m:rad>
                      </m:num>
                      <m:den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ja-JP" dirty="0">
                  <a:solidFill>
                    <a:srgbClr val="FF0066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 smtClean="0"/>
                  <a:t>固有値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mtClean="0">
                        <a:solidFill>
                          <a:schemeClr val="tx1"/>
                        </a:solidFill>
                        <a:latin typeface="Cambria Math"/>
                      </a:rPr>
                      <m:t>s</m:t>
                    </m:r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ja-JP" altLang="en-US" dirty="0" smtClean="0"/>
                  <a:t>」の使い方</a:t>
                </a:r>
                <a:endParaRPr lang="en-US" altLang="ja-JP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ja-JP" dirty="0" smtClean="0"/>
              </a:p>
            </p:txBody>
          </p:sp>
        </mc:Choice>
        <mc:Fallback xmlns="">
          <p:sp>
            <p:nvSpPr>
              <p:cNvPr id="11" name="コンテンツ プレースホルダー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613810"/>
              </a:xfrm>
              <a:blipFill rotWithShape="1">
                <a:blip r:embed="rId2"/>
                <a:stretch>
                  <a:fillRect l="-963" t="-21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59632" y="5516721"/>
            <a:ext cx="172354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</a:rPr>
              <a:t>指数減衰率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3851920" y="5055567"/>
                <a:ext cx="1149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 smtClean="0">
                    <a:solidFill>
                      <a:srgbClr val="FF0000"/>
                    </a:solidFill>
                    <a:sym typeface="Wingdings" pitchFamily="2" charset="2"/>
                  </a:rPr>
                  <a:t>実部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altLang="ja-JP" sz="2400" dirty="0">
                    <a:solidFill>
                      <a:srgbClr val="FF0000"/>
                    </a:solidFill>
                  </a:rPr>
                  <a:t> </a:t>
                </a:r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055567"/>
                <a:ext cx="114916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511" t="-1447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4983579" y="5055567"/>
                <a:ext cx="1143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 smtClean="0">
                    <a:solidFill>
                      <a:srgbClr val="0000FF"/>
                    </a:solidFill>
                  </a:rPr>
                  <a:t>虚部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r>
                  <a:rPr lang="en-US" altLang="ja-JP" sz="2400" dirty="0">
                    <a:solidFill>
                      <a:srgbClr val="0000FF"/>
                    </a:solidFill>
                  </a:rPr>
                  <a:t> </a:t>
                </a:r>
                <a:endParaRPr lang="ja-JP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79" y="5055567"/>
                <a:ext cx="114358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556" t="-1447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6291647" y="5517835"/>
            <a:ext cx="1107996" cy="46166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2400" dirty="0"/>
              <a:t>振動数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208586" y="5487058"/>
                <a:ext cx="2862515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altLang="ja-JP" sz="28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altLang="ja-JP" sz="2800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86" y="5487058"/>
                <a:ext cx="2862515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カギ線コネクタ 19"/>
          <p:cNvCxnSpPr>
            <a:stCxn id="15" idx="3"/>
            <a:endCxn id="17" idx="0"/>
          </p:cNvCxnSpPr>
          <p:nvPr/>
        </p:nvCxnSpPr>
        <p:spPr>
          <a:xfrm>
            <a:off x="6127162" y="5286400"/>
            <a:ext cx="718483" cy="231435"/>
          </a:xfrm>
          <a:prstGeom prst="bentConnector2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>
            <a:stCxn id="14" idx="1"/>
            <a:endCxn id="13" idx="0"/>
          </p:cNvCxnSpPr>
          <p:nvPr/>
        </p:nvCxnSpPr>
        <p:spPr>
          <a:xfrm rot="10800000" flipV="1">
            <a:off x="2121408" y="5286399"/>
            <a:ext cx="1730513" cy="23032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実習（</a:t>
            </a:r>
            <a:r>
              <a:rPr lang="en-US" altLang="ja-JP" dirty="0" smtClean="0"/>
              <a:t>vib7h_A3.xls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ja-JP" altLang="en-US" dirty="0" smtClean="0"/>
                  <a:t>固有値を求め，ダイナミクスを予測，検証せよ．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>
                        <a:latin typeface="Cambria Math"/>
                      </a:rPr>
                      <m:t>+</m:t>
                    </m:r>
                    <m:r>
                      <a:rPr lang="en-US" altLang="ja-JP" smtClean="0">
                        <a:latin typeface="Cambria Math"/>
                      </a:rPr>
                      <m:t>3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>
                        <a:latin typeface="Cambria Math"/>
                      </a:rPr>
                      <m:t>+</m:t>
                    </m:r>
                    <m:r>
                      <a:rPr lang="en-US" altLang="ja-JP" smtClean="0">
                        <a:latin typeface="Cambria Math"/>
                      </a:rPr>
                      <m:t>2</m:t>
                    </m:r>
                    <m:r>
                      <a:rPr lang="en-US" altLang="ja-JP">
                        <a:latin typeface="Cambria Math"/>
                      </a:rPr>
                      <m:t>𝑥</m:t>
                    </m:r>
                    <m:r>
                      <a:rPr lang="en-US" altLang="ja-JP">
                        <a:latin typeface="Cambria Math"/>
                      </a:rPr>
                      <m:t>=0 </m:t>
                    </m:r>
                  </m:oMath>
                </a14:m>
                <a:r>
                  <a:rPr lang="ja-JP" altLang="en-US" dirty="0"/>
                  <a:t>　 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	※2</a:t>
                </a:r>
                <a:r>
                  <a:rPr lang="ja-JP" altLang="en-US" dirty="0"/>
                  <a:t>個の実数</a:t>
                </a:r>
                <a:endParaRPr lang="en-US" altLang="ja-JP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>
                        <a:latin typeface="Cambria Math"/>
                      </a:rPr>
                      <m:t>+</m:t>
                    </m:r>
                    <m:r>
                      <a:rPr lang="en-US" altLang="ja-JP" b="0" i="0" smtClean="0">
                        <a:latin typeface="Cambria Math"/>
                      </a:rPr>
                      <m:t>9</m:t>
                    </m:r>
                    <m:r>
                      <a:rPr lang="en-US" altLang="ja-JP">
                        <a:latin typeface="Cambria Math"/>
                      </a:rPr>
                      <m:t>𝑥</m:t>
                    </m:r>
                    <m:r>
                      <a:rPr lang="en-US" altLang="ja-JP">
                        <a:latin typeface="Cambria Math"/>
                      </a:rPr>
                      <m:t>=0</m:t>
                    </m:r>
                    <m:r>
                      <a:rPr lang="en-US" altLang="ja-JP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ja-JP" dirty="0" smtClean="0"/>
                  <a:t>		※</a:t>
                </a:r>
                <a:r>
                  <a:rPr lang="ja-JP" altLang="en-US" dirty="0"/>
                  <a:t>純虚数</a:t>
                </a:r>
                <a:endParaRPr lang="en-US" altLang="ja-JP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>
                        <a:latin typeface="Cambria Math"/>
                      </a:rPr>
                      <m:t>+</m:t>
                    </m:r>
                    <m:r>
                      <a:rPr lang="en-US" altLang="ja-JP" b="0" i="1" smtClean="0">
                        <a:latin typeface="Cambria Math"/>
                      </a:rPr>
                      <m:t>2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>
                        <a:latin typeface="Cambria Math"/>
                      </a:rPr>
                      <m:t>+</m:t>
                    </m:r>
                    <m:r>
                      <a:rPr lang="en-US" altLang="ja-JP" b="0" i="0" smtClean="0">
                        <a:latin typeface="Cambria Math"/>
                      </a:rPr>
                      <m:t>10</m:t>
                    </m:r>
                    <m:r>
                      <a:rPr lang="en-US" altLang="ja-JP">
                        <a:latin typeface="Cambria Math"/>
                      </a:rPr>
                      <m:t>𝑥</m:t>
                    </m:r>
                    <m:r>
                      <a:rPr lang="en-US" altLang="ja-JP">
                        <a:latin typeface="Cambria Math"/>
                      </a:rPr>
                      <m:t>=0 </m:t>
                    </m:r>
                  </m:oMath>
                </a14:m>
                <a:r>
                  <a:rPr lang="en-US" altLang="ja-JP" dirty="0" smtClean="0"/>
                  <a:t>	※</a:t>
                </a:r>
                <a:r>
                  <a:rPr lang="ja-JP" altLang="en-US" dirty="0" smtClean="0"/>
                  <a:t>複素数</a:t>
                </a:r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 smtClean="0"/>
                  <a:t>手順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en-US" altLang="ja-JP" dirty="0" smtClean="0"/>
                  <a:t>(</a:t>
                </a:r>
                <a:r>
                  <a:rPr lang="en-US" altLang="ja-JP" dirty="0" err="1" smtClean="0"/>
                  <a:t>m,c,k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を変更して，固有値を求める．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ja-JP" altLang="en-US" dirty="0" smtClean="0"/>
                  <a:t>前頁の表と照合して「予測」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ja-JP" altLang="en-US" dirty="0" smtClean="0"/>
                  <a:t>シミュレータ</a:t>
                </a:r>
                <a:r>
                  <a:rPr lang="ja-JP" altLang="en-US" dirty="0"/>
                  <a:t>「</a:t>
                </a:r>
                <a:r>
                  <a:rPr lang="ja-JP" altLang="en-US" dirty="0" err="1" smtClean="0"/>
                  <a:t>ｖ</a:t>
                </a:r>
                <a:r>
                  <a:rPr lang="en-US" altLang="ja-JP" dirty="0" smtClean="0"/>
                  <a:t>ib7h_A1.xls</a:t>
                </a:r>
                <a:r>
                  <a:rPr lang="ja-JP" altLang="en-US" dirty="0" smtClean="0"/>
                  <a:t>」を動かし「検証</a:t>
                </a:r>
                <a:r>
                  <a:rPr lang="ja-JP" altLang="en-US" dirty="0"/>
                  <a:t>」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2909" r="-5037" b="-24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61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</a:t>
            </a:r>
            <a:r>
              <a:rPr kumimoji="1" lang="ja-JP" altLang="en-US" dirty="0" smtClean="0"/>
              <a:t>的な振動（一部）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強制振動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自由振動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自励振動（非線形振動の１つ）</a:t>
            </a:r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011291" y="1988840"/>
            <a:ext cx="1512168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振動系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91011" y="2082043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400" dirty="0" smtClean="0"/>
              <a:t>振動的な外力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9523" y="2082042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振動的な運動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6" idx="1"/>
          </p:cNvCxnSpPr>
          <p:nvPr/>
        </p:nvCxnSpPr>
        <p:spPr>
          <a:xfrm>
            <a:off x="3491880" y="2312876"/>
            <a:ext cx="5194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6" idx="3"/>
            <a:endCxn id="8" idx="1"/>
          </p:cNvCxnSpPr>
          <p:nvPr/>
        </p:nvCxnSpPr>
        <p:spPr>
          <a:xfrm flipV="1">
            <a:off x="5523459" y="2312875"/>
            <a:ext cx="57606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4011291" y="3501008"/>
            <a:ext cx="1512168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振動系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78700" y="3594211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400" dirty="0" smtClean="0"/>
              <a:t>外力なし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99523" y="3594210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振動的な運動</a:t>
            </a:r>
            <a:endParaRPr kumimoji="1" lang="ja-JP" altLang="en-US" sz="2400" dirty="0"/>
          </a:p>
        </p:txBody>
      </p:sp>
      <p:cxnSp>
        <p:nvCxnSpPr>
          <p:cNvPr id="14" name="直線矢印コネクタ 13"/>
          <p:cNvCxnSpPr>
            <a:stCxn id="11" idx="3"/>
            <a:endCxn id="13" idx="1"/>
          </p:cNvCxnSpPr>
          <p:nvPr/>
        </p:nvCxnSpPr>
        <p:spPr>
          <a:xfrm flipV="1">
            <a:off x="5523459" y="3825043"/>
            <a:ext cx="57606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011291" y="5229200"/>
            <a:ext cx="1512168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振動系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83235" y="532240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400" dirty="0" smtClean="0"/>
              <a:t>非振動的な外力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99523" y="5322402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振動的な運動</a:t>
            </a:r>
            <a:endParaRPr kumimoji="1" lang="ja-JP" altLang="en-US" sz="2400" dirty="0"/>
          </a:p>
        </p:txBody>
      </p:sp>
      <p:cxnSp>
        <p:nvCxnSpPr>
          <p:cNvPr id="18" name="直線矢印コネクタ 17"/>
          <p:cNvCxnSpPr>
            <a:stCxn id="16" idx="3"/>
            <a:endCxn id="15" idx="1"/>
          </p:cNvCxnSpPr>
          <p:nvPr/>
        </p:nvCxnSpPr>
        <p:spPr>
          <a:xfrm>
            <a:off x="3491880" y="5553236"/>
            <a:ext cx="5194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3"/>
            <a:endCxn id="17" idx="1"/>
          </p:cNvCxnSpPr>
          <p:nvPr/>
        </p:nvCxnSpPr>
        <p:spPr>
          <a:xfrm flipV="1">
            <a:off x="5523459" y="5553235"/>
            <a:ext cx="57606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講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減衰比と固有振動数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88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自由振動モデルの標準形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i="1">
                        <a:latin typeface="Cambria Math"/>
                      </a:rPr>
                      <m:t>𝑥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r>
                  <a:rPr kumimoji="1" lang="ja-JP" altLang="en-US" dirty="0" smtClean="0"/>
                  <a:t>　のパラメータを</a:t>
                </a:r>
                <a:r>
                  <a:rPr kumimoji="1" lang="en-US" altLang="ja-JP" dirty="0" smtClean="0"/>
                  <a:t>2</a:t>
                </a:r>
                <a:r>
                  <a:rPr kumimoji="1" lang="ja-JP" altLang="en-US" dirty="0" smtClean="0"/>
                  <a:t>個に集約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固有値を見やすく工夫する．</a:t>
                </a:r>
                <a:endParaRPr lang="en-US" altLang="ja-JP" dirty="0" smtClean="0"/>
              </a:p>
              <a:p>
                <a:pPr marL="457200" lvl="1" indent="0" algn="ctr">
                  <a:buNone/>
                </a:pPr>
                <a:r>
                  <a:rPr kumimoji="1" lang="en-US" altLang="ja-JP" dirty="0" smtClean="0">
                    <a:sym typeface="Wingdings" pitchFamily="2" charset="2"/>
                  </a:rPr>
                  <a:t>	</a:t>
                </a:r>
                <a:r>
                  <a:rPr kumimoji="1" lang="ja-JP" altLang="en-US" dirty="0" smtClean="0">
                    <a:solidFill>
                      <a:srgbClr val="FF0066"/>
                    </a:solidFill>
                    <a:sym typeface="Wingdings" pitchFamily="2" charset="2"/>
                  </a:rPr>
                  <a:t>減衰比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66"/>
                        </a:solidFill>
                        <a:latin typeface="Cambria Math"/>
                        <a:sym typeface="Wingdings" pitchFamily="2" charset="2"/>
                      </a:rPr>
                      <m:t>𝜁</m:t>
                    </m:r>
                  </m:oMath>
                </a14:m>
                <a:r>
                  <a:rPr kumimoji="1" lang="ja-JP" altLang="en-US" dirty="0" smtClean="0"/>
                  <a:t>，　</a:t>
                </a:r>
                <a:r>
                  <a:rPr kumimoji="1" lang="ja-JP" altLang="en-US" dirty="0" smtClean="0">
                    <a:solidFill>
                      <a:srgbClr val="0070C0"/>
                    </a:solidFill>
                  </a:rPr>
                  <a:t>固有振動数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ja-JP" dirty="0" smtClean="0"/>
              </a:p>
              <a:p>
                <a:pPr marL="514350" indent="-457200"/>
                <a:r>
                  <a:rPr lang="ja-JP" altLang="en-US" dirty="0" smtClean="0"/>
                  <a:t>減衰比</a:t>
                </a:r>
                <a:endParaRPr lang="en-US" altLang="ja-JP" dirty="0" smtClean="0"/>
              </a:p>
              <a:p>
                <a:pPr marL="914400" lvl="1" indent="-457200"/>
                <a:r>
                  <a:rPr lang="ja-JP" altLang="en-US" dirty="0" smtClean="0"/>
                  <a:t>振動パターンの整列</a:t>
                </a:r>
                <a:endParaRPr lang="en-US" altLang="ja-JP" dirty="0" smtClean="0"/>
              </a:p>
              <a:p>
                <a:pPr marL="514350" indent="-457200"/>
                <a:r>
                  <a:rPr lang="ja-JP" altLang="en-US" dirty="0"/>
                  <a:t>固有</a:t>
                </a:r>
                <a:r>
                  <a:rPr lang="ja-JP" altLang="en-US" dirty="0" smtClean="0"/>
                  <a:t>振動数</a:t>
                </a:r>
                <a:endParaRPr lang="en-US" altLang="ja-JP" dirty="0" smtClean="0"/>
              </a:p>
              <a:p>
                <a:pPr marL="914400" lvl="1" indent="-457200"/>
                <a:r>
                  <a:rPr lang="ja-JP" altLang="en-US" dirty="0"/>
                  <a:t>自由</a:t>
                </a:r>
                <a:r>
                  <a:rPr lang="ja-JP" altLang="en-US" dirty="0" smtClean="0"/>
                  <a:t>振動の振動数 ≠ </a:t>
                </a:r>
                <a:r>
                  <a:rPr lang="ja-JP" altLang="en-US" dirty="0"/>
                  <a:t>固有</a:t>
                </a:r>
                <a:r>
                  <a:rPr lang="ja-JP" altLang="en-US" dirty="0" smtClean="0"/>
                  <a:t>振動数</a:t>
                </a:r>
                <a:endParaRPr lang="en-US" altLang="ja-JP" dirty="0" smtClean="0"/>
              </a:p>
              <a:p>
                <a:pPr marL="914400" lvl="1" indent="-457200"/>
                <a:r>
                  <a:rPr lang="ja-JP" altLang="en-US" dirty="0" smtClean="0"/>
                  <a:t>相似倍率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pPr marL="457200" lvl="1" indent="0">
                  <a:buNone/>
                </a:pP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501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標準形　</a:t>
            </a:r>
            <a:r>
              <a:rPr lang="en-US" altLang="ja-JP" dirty="0" smtClean="0"/>
              <a:t>1/2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自由振動の運動方程式</a:t>
                </a:r>
                <a:r>
                  <a:rPr lang="ja-JP" altLang="en-US" sz="2800" dirty="0"/>
                  <a:t>（</a:t>
                </a:r>
                <a:r>
                  <a:rPr lang="en-US" altLang="ja-JP" sz="2800" dirty="0"/>
                  <a:t>2</a:t>
                </a:r>
                <a:r>
                  <a:rPr lang="ja-JP" altLang="en-US" sz="2800" dirty="0"/>
                  <a:t>階常微分方程式）</a:t>
                </a:r>
                <a:endParaRPr lang="en-US" altLang="ja-JP" sz="2800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ja-JP" altLang="en-US" dirty="0" smtClean="0"/>
                  <a:t> で割る　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𝐶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latin typeface="Cambria Math"/>
                      </a:rPr>
                      <m:t>𝑐</m:t>
                    </m:r>
                    <m:r>
                      <a:rPr lang="en-US" altLang="ja-JP" b="0" i="1" smtClean="0">
                        <a:latin typeface="Cambria Math"/>
                      </a:rPr>
                      <m:t>/</m:t>
                    </m:r>
                    <m:r>
                      <a:rPr lang="en-US" altLang="ja-JP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ja-JP" altLang="en-US" dirty="0" smtClean="0"/>
                  <a:t>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𝐾</m:t>
                    </m:r>
                    <m:r>
                      <a:rPr lang="en-US" altLang="ja-JP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latin typeface="Cambria Math"/>
                      </a:rPr>
                      <m:t>𝑘</m:t>
                    </m:r>
                    <m:r>
                      <a:rPr lang="en-US" altLang="ja-JP" i="1">
                        <a:latin typeface="Cambria Math"/>
                      </a:rPr>
                      <m:t>/</m:t>
                    </m:r>
                    <m:r>
                      <a:rPr lang="en-US" altLang="ja-JP" i="1">
                        <a:latin typeface="Cambria Math"/>
                      </a:rPr>
                      <m:t>𝑚</m:t>
                    </m:r>
                    <m:r>
                      <a:rPr lang="en-US" altLang="ja-JP" i="1">
                        <a:latin typeface="Cambria Math"/>
                      </a:rPr>
                      <m:t> </m:t>
                    </m:r>
                  </m:oMath>
                </a14:m>
                <a:r>
                  <a:rPr lang="ja-JP" altLang="en-US" dirty="0" smtClean="0"/>
                  <a:t>）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ja-JP" altLang="en-US" dirty="0" smtClean="0">
                    <a:solidFill>
                      <a:srgbClr val="FF0066"/>
                    </a:solidFill>
                  </a:rPr>
                  <a:t>固有値</a:t>
                </a:r>
                <a:r>
                  <a:rPr lang="ja-JP" altLang="en-US" dirty="0" smtClean="0"/>
                  <a:t>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/>
                      </a:rPr>
                      <m:t>s</m:t>
                    </m:r>
                    <m:r>
                      <a:rPr lang="en-US" altLang="ja-JP" b="0" i="0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ja-JP" b="0" i="1" dirty="0" smtClean="0">
                            <a:latin typeface="Cambria Math"/>
                          </a:rPr>
                          <m:t>𝐶</m:t>
                        </m:r>
                        <m:r>
                          <a:rPr lang="en-US" altLang="ja-JP" b="0" i="1" dirty="0" smtClean="0">
                            <a:latin typeface="Cambria Math"/>
                            <a:ea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b="0" i="1" dirty="0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dirty="0" smtClean="0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ja-JP" b="0" i="1" dirty="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b="0" i="1" dirty="0" smtClean="0">
                                <a:latin typeface="Cambria Math"/>
                                <a:ea typeface="Cambria Math"/>
                              </a:rPr>
                              <m:t>−4</m:t>
                            </m:r>
                            <m:r>
                              <a:rPr lang="en-US" altLang="ja-JP" b="0" i="1" dirty="0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</m:rad>
                      </m:num>
                      <m:den>
                        <m:r>
                          <a:rPr lang="en-US" altLang="ja-JP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ja-JP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  <m:r>
                          <a:rPr lang="ja-JP" altLang="en-US" b="0" i="1" smtClean="0">
                            <a:latin typeface="Cambria Math"/>
                          </a:rPr>
                          <m:t>個の</m:t>
                        </m:r>
                        <m:r>
                          <a:rPr lang="ja-JP" altLang="en-US" i="1">
                            <a:latin typeface="Cambria Math"/>
                          </a:rPr>
                          <m:t>パラメータ</m:t>
                        </m:r>
                      </m:e>
                    </m:rad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を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ja-JP" alt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</a:rPr>
                          <m:t>1</m:t>
                        </m:r>
                        <m:r>
                          <a:rPr lang="ja-JP" altLang="en-US" i="1">
                            <a:latin typeface="Cambria Math"/>
                          </a:rPr>
                          <m:t>個のパラメータ</m:t>
                        </m:r>
                      </m:e>
                    </m:rad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にしたい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18" r="-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3600" i="1">
                          <a:latin typeface="Cambria Math"/>
                        </a:rPr>
                        <m:t>𝑥</m:t>
                      </m:r>
                      <m:r>
                        <a:rPr lang="en-US" altLang="ja-JP" sz="3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944469"/>
                <a:ext cx="4953000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123728" y="3501008"/>
                <a:ext cx="495300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ja-JP" sz="3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i="1">
                          <a:latin typeface="Cambria Math"/>
                        </a:rPr>
                        <m:t>+</m:t>
                      </m:r>
                      <m:r>
                        <a:rPr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𝐾</m:t>
                      </m:r>
                      <m:r>
                        <a:rPr lang="en-US" altLang="ja-JP" sz="3600" i="1">
                          <a:latin typeface="Cambria Math"/>
                        </a:rPr>
                        <m:t>𝑥</m:t>
                      </m:r>
                      <m:r>
                        <a:rPr lang="en-US" altLang="ja-JP" sz="3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501008"/>
                <a:ext cx="495300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8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標準形　</a:t>
            </a:r>
            <a:r>
              <a:rPr lang="en-US" altLang="ja-JP" dirty="0" smtClean="0"/>
              <a:t>2/2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0139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ja-JP" altLang="en-US" dirty="0" smtClean="0"/>
                  <a:t>変数変換の導入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𝐶</m:t>
                    </m:r>
                    <m:r>
                      <a:rPr kumimoji="1" lang="en-US" altLang="ja-JP" b="0" i="1" smtClean="0">
                        <a:latin typeface="Cambria Math"/>
                      </a:rPr>
                      <m:t>=2</m:t>
                    </m:r>
                    <m:r>
                      <a:rPr kumimoji="1" lang="en-US" altLang="ja-JP" b="0" i="1" smtClean="0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𝐾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en-US" altLang="ja-JP" dirty="0" smtClean="0"/>
              </a:p>
              <a:p>
                <a:r>
                  <a:rPr lang="ja-JP" altLang="en-US" dirty="0" smtClean="0"/>
                  <a:t>固有値は，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𝑠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𝜁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rad>
                      </m:e>
                    </m:d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ja-JP" altLang="en-US" dirty="0"/>
              </a:p>
              <a:p>
                <a:pPr lvl="1"/>
                <a:endParaRPr lang="en-US" altLang="ja-JP" dirty="0" smtClean="0"/>
              </a:p>
              <a:p>
                <a:pPr marL="457200" lvl="1" indent="0">
                  <a:buNone/>
                </a:pPr>
                <a:endParaRPr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ja-JP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ja-JP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dirty="0" smtClean="0"/>
                  <a:t>  </a:t>
                </a:r>
                <a:r>
                  <a:rPr lang="ja-JP" altLang="en-US" dirty="0" smtClean="0"/>
                  <a:t>を「</a:t>
                </a:r>
                <a:r>
                  <a:rPr lang="ja-JP" altLang="en-US" dirty="0" smtClean="0">
                    <a:solidFill>
                      <a:srgbClr val="0070C0"/>
                    </a:solidFill>
                  </a:rPr>
                  <a:t>固有振動数</a:t>
                </a:r>
                <a:r>
                  <a:rPr lang="ja-JP" altLang="en-US" dirty="0" smtClean="0"/>
                  <a:t>」という．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r>
                      <a:rPr lang="en-US" altLang="ja-JP" i="1" smtClean="0">
                        <a:solidFill>
                          <a:srgbClr val="FF0066"/>
                        </a:solidFill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altLang="ja-JP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ja-JP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𝑚𝑘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 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を「</a:t>
                </a:r>
                <a:r>
                  <a:rPr lang="ja-JP" altLang="en-US" dirty="0" smtClean="0">
                    <a:solidFill>
                      <a:srgbClr val="FF0066"/>
                    </a:solidFill>
                  </a:rPr>
                  <a:t>減衰比</a:t>
                </a:r>
                <a:r>
                  <a:rPr lang="ja-JP" altLang="en-US" dirty="0"/>
                  <a:t>」という．</a:t>
                </a:r>
                <a:endParaRPr lang="en-US" altLang="ja-JP" dirty="0" smtClean="0"/>
              </a:p>
              <a:p>
                <a:endParaRPr lang="en-US" altLang="ja-JP" dirty="0" smtClean="0"/>
              </a:p>
              <a:p>
                <a:endParaRPr kumimoji="1" lang="en-US" altLang="ja-JP" dirty="0"/>
              </a:p>
              <a:p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013920"/>
              </a:xfrm>
              <a:blipFill rotWithShape="1">
                <a:blip r:embed="rId2"/>
                <a:stretch>
                  <a:fillRect l="-815" t="-25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2627784" y="1988840"/>
                <a:ext cx="4953000" cy="6428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ja-JP" sz="32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2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200" i="1">
                          <a:latin typeface="Cambria Math"/>
                        </a:rPr>
                        <m:t>+2</m:t>
                      </m:r>
                      <m:r>
                        <a:rPr lang="en-US" altLang="ja-JP" sz="3200" i="1" smtClean="0">
                          <a:solidFill>
                            <a:srgbClr val="FF0066"/>
                          </a:solidFill>
                          <a:latin typeface="Cambria Math"/>
                        </a:rPr>
                        <m:t>𝜁</m:t>
                      </m:r>
                      <m:sSub>
                        <m:sSubPr>
                          <m:ctrlPr>
                            <a:rPr lang="en-US" altLang="ja-JP" sz="32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3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32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2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2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3200" i="1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ja-JP" sz="32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en-US" altLang="ja-JP" sz="32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ja-JP" sz="3200" i="1">
                          <a:latin typeface="Cambria Math"/>
                        </a:rPr>
                        <m:t>𝑥</m:t>
                      </m:r>
                      <m:r>
                        <a:rPr lang="en-US" altLang="ja-JP" sz="32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988840"/>
                <a:ext cx="4953000" cy="6428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1187624" y="20178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2"/>
                </a:solidFill>
              </a:rPr>
              <a:t>標準形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971600" y="3697868"/>
                <a:ext cx="7560840" cy="52322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2800" dirty="0"/>
                  <a:t>固有値のパターンが，</a:t>
                </a:r>
                <a14:m>
                  <m:oMath xmlns:m="http://schemas.openxmlformats.org/officeDocument/2006/math">
                    <m:r>
                      <a:rPr lang="en-US" altLang="ja-JP" sz="2800" i="1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</m:oMath>
                </a14:m>
                <a:r>
                  <a:rPr lang="ja-JP" altLang="en-US" sz="2800" dirty="0"/>
                  <a:t> にしか依存</a:t>
                </a:r>
                <a:r>
                  <a:rPr lang="ja-JP" altLang="en-US" sz="2800" dirty="0" smtClean="0"/>
                  <a:t>しなくなった！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97868"/>
                <a:ext cx="756084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12" t="-15294" r="-725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7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sz="4000" dirty="0" smtClean="0">
                    <a:solidFill>
                      <a:srgbClr val="FF0066"/>
                    </a:solidFill>
                    <a:sym typeface="Wingdings" pitchFamily="2" charset="2"/>
                  </a:rPr>
                  <a:t>《</a:t>
                </a:r>
                <a:r>
                  <a:rPr lang="ja-JP" altLang="en-US" sz="4000" dirty="0">
                    <a:solidFill>
                      <a:srgbClr val="FF0066"/>
                    </a:solidFill>
                    <a:sym typeface="Wingdings" pitchFamily="2" charset="2"/>
                  </a:rPr>
                  <a:t>減衰比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solidFill>
                          <a:srgbClr val="FF0066"/>
                        </a:solidFill>
                        <a:latin typeface="Cambria Math"/>
                        <a:sym typeface="Wingdings" pitchFamily="2" charset="2"/>
                      </a:rPr>
                      <m:t>𝜁</m:t>
                    </m:r>
                    <m:r>
                      <a:rPr lang="en-US" altLang="ja-JP" sz="4000" i="1">
                        <a:solidFill>
                          <a:srgbClr val="FF0066"/>
                        </a:solidFill>
                        <a:latin typeface="Cambria Math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ja-JP" sz="4000" dirty="0" smtClean="0">
                    <a:solidFill>
                      <a:srgbClr val="FF0066"/>
                    </a:solidFill>
                    <a:sym typeface="Wingdings" pitchFamily="2" charset="2"/>
                  </a:rPr>
                  <a:t>》</a:t>
                </a:r>
                <a:r>
                  <a:rPr kumimoji="1" lang="ja-JP" altLang="en-US" sz="4000" dirty="0" smtClean="0"/>
                  <a:t> ダイナミクスの整列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593" t="-20354" b="-353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課題：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空欄を埋めよ！</a:t>
                </a:r>
                <a:endParaRPr lang="en-US" altLang="ja-JP" dirty="0"/>
              </a:p>
              <a:p>
                <a:pPr marL="0" indent="0" algn="ctr">
                  <a:buNone/>
                </a:pPr>
                <a:r>
                  <a:rPr lang="en-US" altLang="ja-JP" dirty="0" smtClean="0"/>
                  <a:t>《</a:t>
                </a:r>
                <a:r>
                  <a:rPr lang="ja-JP" altLang="en-US" dirty="0"/>
                  <a:t>ヒント</a:t>
                </a:r>
                <a:r>
                  <a:rPr lang="en-US" altLang="ja-JP" dirty="0" smtClean="0"/>
                  <a:t>》</a:t>
                </a:r>
                <a:r>
                  <a:rPr lang="ja-JP" altLang="en-US" dirty="0"/>
                  <a:t> </a:t>
                </a:r>
                <a:r>
                  <a:rPr lang="ja-JP" altLang="en-US" dirty="0" smtClean="0"/>
                  <a:t>固有値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𝑠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𝜁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rad>
                      </m:e>
                    </m:d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ja-JP" dirty="0" smtClean="0"/>
              </a:p>
              <a:p>
                <a:endParaRPr kumimoji="1" lang="en-US" altLang="ja-JP" dirty="0"/>
              </a:p>
              <a:p>
                <a:endParaRPr lang="en-US" altLang="ja-JP" dirty="0" smtClean="0"/>
              </a:p>
              <a:p>
                <a:endParaRPr kumimoji="1" lang="en-US" altLang="ja-JP" dirty="0"/>
              </a:p>
              <a:p>
                <a:endParaRPr lang="en-US" altLang="ja-JP" dirty="0" smtClean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352928" cy="302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5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sz="4000" dirty="0" smtClean="0">
                    <a:solidFill>
                      <a:srgbClr val="FF0066"/>
                    </a:solidFill>
                    <a:sym typeface="Wingdings" pitchFamily="2" charset="2"/>
                  </a:rPr>
                  <a:t>《</a:t>
                </a:r>
                <a:r>
                  <a:rPr lang="ja-JP" altLang="en-US" sz="4000" dirty="0">
                    <a:solidFill>
                      <a:srgbClr val="FF0066"/>
                    </a:solidFill>
                    <a:sym typeface="Wingdings" pitchFamily="2" charset="2"/>
                  </a:rPr>
                  <a:t>減衰比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solidFill>
                          <a:srgbClr val="FF0066"/>
                        </a:solidFill>
                        <a:latin typeface="Cambria Math"/>
                        <a:sym typeface="Wingdings" pitchFamily="2" charset="2"/>
                      </a:rPr>
                      <m:t>𝜁</m:t>
                    </m:r>
                    <m:r>
                      <a:rPr lang="en-US" altLang="ja-JP" sz="4000" i="1">
                        <a:solidFill>
                          <a:srgbClr val="FF0066"/>
                        </a:solidFill>
                        <a:latin typeface="Cambria Math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ja-JP" sz="4000" dirty="0" smtClean="0">
                    <a:solidFill>
                      <a:srgbClr val="FF0066"/>
                    </a:solidFill>
                    <a:sym typeface="Wingdings" pitchFamily="2" charset="2"/>
                  </a:rPr>
                  <a:t>》</a:t>
                </a:r>
                <a:r>
                  <a:rPr lang="ja-JP" altLang="en-US" sz="4000" dirty="0" smtClean="0"/>
                  <a:t> ダイナミクスの分類名</a:t>
                </a:r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593" t="-20354" b="-353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15031458"/>
                  </p:ext>
                </p:extLst>
              </p:nvPr>
            </p:nvGraphicFramePr>
            <p:xfrm>
              <a:off x="457200" y="1412776"/>
              <a:ext cx="8229600" cy="46805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43200"/>
                    <a:gridCol w="2743200"/>
                    <a:gridCol w="2743200"/>
                  </a:tblGrid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減衰比の値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分類名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オーバーシュート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3200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  <m:r>
                                  <a:rPr kumimoji="1" lang="en-US" altLang="ja-JP" sz="3200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kumimoji="1" lang="ja-JP" altLang="en-US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</a:t>
                          </a:r>
                          <a:r>
                            <a:rPr kumimoji="1" lang="en-US" altLang="ja-JP" sz="2400" dirty="0" err="1" smtClean="0"/>
                            <a:t>undamped</a:t>
                          </a:r>
                          <a:r>
                            <a:rPr kumimoji="1" lang="en-US" altLang="ja-JP" sz="2400" dirty="0" smtClean="0"/>
                            <a:t>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有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3200" smtClean="0">
                                    <a:latin typeface="Cambria Math"/>
                                  </a:rPr>
                                  <m:t>0&lt;</m:t>
                                </m:r>
                                <m:r>
                                  <a:rPr kumimoji="1" lang="en-US" altLang="ja-JP" sz="3200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  <m:r>
                                  <a:rPr kumimoji="1" lang="en-US" altLang="ja-JP" sz="3200" smtClean="0">
                                    <a:latin typeface="Cambria Math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kumimoji="1" lang="ja-JP" altLang="en-US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不足減衰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(under-damping)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有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3200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  <m:r>
                                  <a:rPr kumimoji="1" lang="en-US" altLang="ja-JP" sz="3200" smtClean="0"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臨界減衰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(critical-damping)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無し　</a:t>
                          </a:r>
                          <a:r>
                            <a:rPr kumimoji="1" lang="en-US" altLang="ja-JP" sz="2400" dirty="0" smtClean="0"/>
                            <a:t>※</a:t>
                          </a:r>
                          <a:r>
                            <a:rPr kumimoji="1" lang="ja-JP" altLang="en-US" sz="2400" dirty="0" smtClean="0"/>
                            <a:t>ぎりぎり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3200" smtClean="0">
                                    <a:latin typeface="Cambria Math"/>
                                  </a:rPr>
                                  <m:t>1&lt;</m:t>
                                </m:r>
                                <m:r>
                                  <a:rPr kumimoji="1" lang="en-US" altLang="ja-JP" sz="3200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oMath>
                            </m:oMathPara>
                          </a14:m>
                          <a:endParaRPr kumimoji="1" lang="ja-JP" altLang="en-US" sz="32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過減衰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(over-damping)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無し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15031458"/>
                  </p:ext>
                </p:extLst>
              </p:nvPr>
            </p:nvGraphicFramePr>
            <p:xfrm>
              <a:off x="457200" y="1412776"/>
              <a:ext cx="8229600" cy="46805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43200"/>
                    <a:gridCol w="2743200"/>
                    <a:gridCol w="2743200"/>
                  </a:tblGrid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減衰比の値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分類名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オーバーシュート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101307" r="-200000" b="-310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</a:t>
                          </a:r>
                          <a:r>
                            <a:rPr kumimoji="1" lang="en-US" altLang="ja-JP" sz="2400" dirty="0" err="1" smtClean="0"/>
                            <a:t>undamped</a:t>
                          </a:r>
                          <a:r>
                            <a:rPr kumimoji="1" lang="en-US" altLang="ja-JP" sz="2400" dirty="0" smtClean="0"/>
                            <a:t>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有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200000" r="-200000" b="-208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不足減衰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(under-damping)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有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1961" r="-200000" b="-109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臨界減衰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(critical-damping)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無し　</a:t>
                          </a:r>
                          <a:r>
                            <a:rPr kumimoji="1" lang="en-US" altLang="ja-JP" sz="2400" dirty="0" smtClean="0"/>
                            <a:t>※</a:t>
                          </a:r>
                          <a:r>
                            <a:rPr kumimoji="1" lang="ja-JP" altLang="en-US" sz="2400" dirty="0" smtClean="0"/>
                            <a:t>ぎりぎり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99351" r="-2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過減衰</a:t>
                          </a:r>
                          <a:endParaRPr kumimoji="1" lang="en-US" altLang="ja-JP" sz="2400" dirty="0" smtClean="0"/>
                        </a:p>
                        <a:p>
                          <a:r>
                            <a:rPr kumimoji="1" lang="en-US" altLang="ja-JP" sz="2400" dirty="0" smtClean="0"/>
                            <a:t>(over-damping)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無し</a:t>
                          </a:r>
                          <a:endParaRPr kumimoji="1" lang="ja-JP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68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振動波形との対応関係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減衰比が等しい</a:t>
                </a:r>
                <a:r>
                  <a:rPr lang="ja-JP" altLang="en-US" dirty="0" smtClean="0">
                    <a:sym typeface="Wingdings" pitchFamily="2" charset="2"/>
                  </a:rPr>
                  <a:t>　⇔　振動波形が相似</a:t>
                </a:r>
                <a:endParaRPr lang="en-US" altLang="ja-JP" dirty="0" smtClean="0">
                  <a:sym typeface="Wingdings" pitchFamily="2" charset="2"/>
                </a:endParaRPr>
              </a:p>
              <a:p>
                <a:pPr lvl="1"/>
                <a:r>
                  <a:rPr lang="ja-JP" altLang="en-US" dirty="0" smtClean="0">
                    <a:sym typeface="Wingdings" pitchFamily="2" charset="2"/>
                  </a:rPr>
                  <a:t>減衰比が等しい振動は，振動波形を縦横に伸縮させると互いに重なる　（縦横比は一般に ≠１）</a:t>
                </a:r>
                <a:endParaRPr lang="en-US" altLang="ja-JP" dirty="0" smtClean="0">
                  <a:sym typeface="Wingdings" pitchFamily="2" charset="2"/>
                </a:endParaRPr>
              </a:p>
              <a:p>
                <a:pPr lvl="1"/>
                <a:endParaRPr lang="en-US" altLang="ja-JP" dirty="0" smtClean="0">
                  <a:sym typeface="Wingdings" pitchFamily="2" charset="2"/>
                </a:endParaRPr>
              </a:p>
              <a:p>
                <a:r>
                  <a:rPr lang="ja-JP" altLang="en-US" dirty="0" smtClean="0">
                    <a:sym typeface="Wingdings" pitchFamily="2" charset="2"/>
                  </a:rPr>
                  <a:t>固有振動数　＝　時間軸方向の相似倍率</a:t>
                </a:r>
                <a:endParaRPr lang="en-US" altLang="ja-JP" dirty="0" smtClean="0">
                  <a:sym typeface="Wingdings" pitchFamily="2" charset="2"/>
                </a:endParaRPr>
              </a:p>
              <a:p>
                <a:pPr lvl="1"/>
                <a:r>
                  <a:rPr lang="ja-JP" altLang="en-US" dirty="0"/>
                  <a:t>固有値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𝑠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𝜁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rad>
                      </m:e>
                    </m:d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≡</m:t>
                    </m:r>
                    <m:sSub>
                      <m:sSubPr>
                        <m:ctrlPr>
                          <a:rPr lang="en-US" altLang="ja-JP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altLang="ja-JP" i="1" smtClean="0">
                            <a:solidFill>
                              <a:srgbClr val="FF0066"/>
                            </a:solidFill>
                            <a:latin typeface="Cambria Math"/>
                            <a:ea typeface="Cambria Math"/>
                          </a:rPr>
                          <m:t>±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ja-JP" dirty="0" smtClean="0">
                  <a:sym typeface="Wingdings" pitchFamily="2" charset="2"/>
                </a:endParaRPr>
              </a:p>
              <a:p>
                <a:pPr lvl="1"/>
                <a:r>
                  <a:rPr lang="ja-JP" altLang="en-US" dirty="0">
                    <a:sym typeface="Wingdings" pitchFamily="2" charset="2"/>
                  </a:rPr>
                  <a:t>振動</a:t>
                </a:r>
                <a:r>
                  <a:rPr lang="ja-JP" altLang="en-US" dirty="0" smtClean="0">
                    <a:sym typeface="Wingdings" pitchFamily="2" charset="2"/>
                  </a:rPr>
                  <a:t>波形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  <a:sym typeface="Wingdings" pitchFamily="2" charset="2"/>
                      </a:rPr>
                      <m:t>𝑥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𝑡</m:t>
                        </m:r>
                      </m:sup>
                    </m:sSup>
                  </m:oMath>
                </a14:m>
                <a:endParaRPr lang="en-US" altLang="ja-JP" dirty="0" smtClean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/>
                          <a:ea typeface="Cambria Math"/>
                          <a:sym typeface="Wingdings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ja-JP" i="1"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ja-JP" i="1">
                          <a:latin typeface="Cambria Math"/>
                          <a:ea typeface="Cambria Math"/>
                          <a:sym typeface="Wingdings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altLang="ja-JP" i="1"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ja-JP" dirty="0" smtClean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r>
                  <a:rPr lang="en-US" altLang="ja-JP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sym typeface="Wingdings" pitchFamily="2" charset="2"/>
                      </a:rPr>
                      <m:t>𝑥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  <a:sym typeface="Wingdings" pitchFamily="2" charset="2"/>
                          </a:rPr>
                          <m:t>𝑇</m:t>
                        </m:r>
                      </m:e>
                    </m:d>
                    <m:r>
                      <a:rPr lang="en-US" altLang="ja-JP" i="1" smtClean="0">
                        <a:latin typeface="Cambria Math"/>
                        <a:ea typeface="Cambria Math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ja-JP" i="1">
                        <a:latin typeface="Cambria Math"/>
                        <a:ea typeface="Cambria Math"/>
                        <a:sym typeface="Wingdings" pitchFamily="2" charset="2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dirty="0" smtClean="0">
                    <a:sym typeface="Wingdings" pitchFamily="2" charset="2"/>
                  </a:rPr>
                  <a:t> に相似な波形</a:t>
                </a:r>
                <a:r>
                  <a:rPr lang="ja-JP" altLang="en-US" dirty="0">
                    <a:sym typeface="Wingdings" pitchFamily="2" charset="2"/>
                  </a:rPr>
                  <a:t>となる．</a:t>
                </a:r>
                <a:endParaRPr lang="en-US" altLang="ja-JP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endParaRPr lang="en-US" altLang="ja-JP" dirty="0">
                  <a:sym typeface="Wingdings" pitchFamily="2" charset="2"/>
                </a:endParaRPr>
              </a:p>
              <a:p>
                <a:endParaRPr lang="en-US" altLang="ja-JP" dirty="0" smtClean="0">
                  <a:sym typeface="Wingdings" pitchFamily="2" charset="2"/>
                </a:endParaRPr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 b="-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7308304" y="5085184"/>
                <a:ext cx="1361911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altLang="ja-JP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085184"/>
                <a:ext cx="136191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7236296" y="47878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時間軸の伸縮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90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実習（</a:t>
            </a:r>
            <a:r>
              <a:rPr lang="en-US" altLang="ja-JP" dirty="0" smtClean="0"/>
              <a:t>vib7h_A4.xls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1" y="1295400"/>
            <a:ext cx="768057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5940152" y="1196752"/>
            <a:ext cx="2664296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減衰比が同じ振動波形を比較する</a:t>
            </a:r>
            <a:r>
              <a:rPr lang="en-US" altLang="ja-JP" sz="2400" dirty="0" smtClean="0"/>
              <a:t>Excel </a:t>
            </a:r>
            <a:r>
              <a:rPr lang="ja-JP" altLang="en-US" sz="2400" dirty="0" smtClean="0"/>
              <a:t>シート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2792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4392488" cy="402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例題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909464"/>
          </a:xfrm>
        </p:spPr>
        <p:txBody>
          <a:bodyPr/>
          <a:lstStyle/>
          <a:p>
            <a:r>
              <a:rPr kumimoji="1" lang="ja-JP" altLang="en-US" dirty="0" smtClean="0"/>
              <a:t>次の「起上り小法師」の固有振動数を求めよ．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5292080" y="3573016"/>
                <a:ext cx="3208023" cy="193912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ja-JP" altLang="en-US" sz="2400" dirty="0" smtClean="0"/>
                  <a:t>ヒント：　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latin typeface="Cambria Math"/>
                      </a:rPr>
                      <m:t>𝜃</m:t>
                    </m:r>
                  </m:oMath>
                </a14:m>
                <a:r>
                  <a:rPr kumimoji="1" lang="ja-JP" altLang="en-US" sz="2400" dirty="0" smtClean="0"/>
                  <a:t>が小さいとき運動方程式は，</a:t>
                </a:r>
                <a:endParaRPr kumimoji="1" lang="en-US" altLang="ja-JP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acc>
                        <m:accPr>
                          <m:chr m:val="̈"/>
                          <m:ctrlPr>
                            <a:rPr kumimoji="1" lang="en-US" altLang="ja-JP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ja-JP" altLang="en-US" sz="2400" b="0" i="1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kumimoji="1" lang="en-US" altLang="ja-JP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/>
                            </a:rPr>
                            <m:t>𝑚𝑔𝑅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ja-JP" altLang="en-US" sz="2400" b="0" i="1" smtClean="0">
                          <a:latin typeface="Cambria Math"/>
                        </a:rPr>
                        <m:t>𝜃</m:t>
                      </m:r>
                      <m:r>
                        <a:rPr lang="en-US" altLang="ja-JP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573016"/>
                <a:ext cx="3208023" cy="19391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796185" y="2060848"/>
            <a:ext cx="40721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《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仮定</a:t>
            </a:r>
            <a:r>
              <a:rPr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滑らず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に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転がる．その他の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摩擦等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は無視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する．</a:t>
            </a:r>
          </a:p>
        </p:txBody>
      </p:sp>
    </p:spTree>
    <p:extLst>
      <p:ext uri="{BB962C8B-B14F-4D97-AF65-F5344CB8AC3E}">
        <p14:creationId xmlns:p14="http://schemas.microsoft.com/office/powerpoint/2010/main" val="37546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運動方程式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4</m:t>
                        </m:r>
                      </m:den>
                    </m:f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ja-JP" altLang="en-US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𝑚𝑔𝑅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en-US" altLang="ja-JP" dirty="0" smtClean="0"/>
              </a:p>
              <a:p>
                <a:r>
                  <a:rPr lang="ja-JP" altLang="en-US" dirty="0" smtClean="0"/>
                  <a:t>標準形「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+2</m:t>
                    </m:r>
                    <m:r>
                      <a:rPr lang="en-US" altLang="ja-JP" i="1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altLang="ja-JP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ja-JP" b="0" i="1" smtClean="0">
                        <a:latin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r>
                  <a:rPr lang="ja-JP" altLang="en-US" dirty="0" smtClean="0"/>
                  <a:t>」に変形</a:t>
                </a:r>
                <a:endParaRPr lang="ja-JP" altLang="en-US" dirty="0"/>
              </a:p>
              <a:p>
                <a:pPr lvl="1"/>
                <a:r>
                  <a:rPr lang="ja-JP" altLang="en-US" dirty="0"/>
                  <a:t>加速度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ja-JP" altLang="en-US" dirty="0" smtClean="0"/>
                  <a:t> の係数で割</a:t>
                </a:r>
                <a:r>
                  <a:rPr lang="ja-JP" altLang="en-US" dirty="0"/>
                  <a:t>る．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b="0" i="1" smtClean="0">
                        <a:solidFill>
                          <a:srgbClr val="FF0066"/>
                        </a:solidFill>
                        <a:latin typeface="Cambria Math"/>
                      </a:rPr>
                      <m:t>0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𝑅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標準形と比較</a:t>
                </a:r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𝑔</m:t>
                            </m:r>
                          </m:num>
                          <m:den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ja-JP" dirty="0">
                    <a:solidFill>
                      <a:srgbClr val="FF0066"/>
                    </a:solidFill>
                  </a:rPr>
                  <a:t> </a:t>
                </a:r>
                <a:r>
                  <a:rPr lang="en-US" altLang="ja-JP" dirty="0">
                    <a:solidFill>
                      <a:srgbClr val="FF0066"/>
                    </a:solidFill>
                    <a:sym typeface="Wingdings" pitchFamily="2" charset="2"/>
                  </a:rPr>
                  <a:t>	</a:t>
                </a:r>
                <a:r>
                  <a:rPr lang="ja-JP" altLang="en-US" dirty="0">
                    <a:sym typeface="Wingdings" pitchFamily="2" charset="2"/>
                  </a:rPr>
                  <a:t>（固有振動数）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r>
                      <a:rPr lang="en-US" altLang="ja-JP" b="0" i="1" smtClean="0">
                        <a:solidFill>
                          <a:srgbClr val="FF006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ja-JP" dirty="0" smtClean="0"/>
                  <a:t>		</a:t>
                </a:r>
                <a:r>
                  <a:rPr lang="ja-JP" altLang="en-US" dirty="0" smtClean="0"/>
                  <a:t>（減衰比）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3002176"/>
            <a:ext cx="3600400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《</a:t>
            </a:r>
            <a:r>
              <a:rPr lang="ja-JP" altLang="en-US" sz="2400" dirty="0"/>
              <a:t>実際</a:t>
            </a:r>
            <a:r>
              <a:rPr kumimoji="1" lang="ja-JP" altLang="en-US" sz="2400" dirty="0" smtClean="0"/>
              <a:t>の</a:t>
            </a:r>
            <a:r>
              <a:rPr lang="ja-JP" altLang="en-US" sz="2400" dirty="0" smtClean="0"/>
              <a:t>ハードル</a:t>
            </a:r>
            <a:r>
              <a:rPr kumimoji="1" lang="en-US" altLang="ja-JP" sz="2400" dirty="0" smtClean="0"/>
              <a:t>》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運動方程式の入手方法！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自分で立てんのは，</a:t>
            </a:r>
            <a:r>
              <a:rPr lang="ja-JP" altLang="en-US" sz="2400" dirty="0"/>
              <a:t>ふつう無理</a:t>
            </a:r>
            <a:r>
              <a:rPr lang="ja-JP" altLang="en-US" sz="2400" dirty="0" smtClean="0"/>
              <a:t>でしょ．論外でしょ？</a:t>
            </a:r>
            <a:endParaRPr kumimoji="1" lang="en-US" altLang="ja-JP" sz="2400" dirty="0" smtClean="0"/>
          </a:p>
          <a:p>
            <a:pPr algn="r">
              <a:lnSpc>
                <a:spcPct val="150000"/>
              </a:lnSpc>
            </a:pPr>
            <a:r>
              <a:rPr lang="en-US" altLang="ja-JP" sz="2400" dirty="0" smtClean="0">
                <a:sym typeface="Wingdings" pitchFamily="2" charset="2"/>
              </a:rPr>
              <a:t></a:t>
            </a:r>
            <a:r>
              <a:rPr lang="ja-JP" altLang="en-US" sz="2400" dirty="0" smtClean="0">
                <a:sym typeface="Wingdings" pitchFamily="2" charset="2"/>
              </a:rPr>
              <a:t>次回，乞う</a:t>
            </a:r>
            <a:r>
              <a:rPr lang="ja-JP" altLang="en-US" sz="2400" dirty="0">
                <a:sym typeface="Wingdings" pitchFamily="2" charset="2"/>
              </a:rPr>
              <a:t>ご期待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8726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振動現象の実例１　（自由振動）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mtClean="0"/>
              <a:t>倒立振り子ロボット</a:t>
            </a:r>
            <a:endParaRPr lang="ja-JP" altLang="en-US" dirty="0"/>
          </a:p>
        </p:txBody>
      </p:sp>
      <p:pic>
        <p:nvPicPr>
          <p:cNvPr id="6" name="inverted_pendulum_with_mini4WD_model_car_-_YouTube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5811" y="1700213"/>
            <a:ext cx="5901266" cy="442595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9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減衰振動の振動数 ≠ </a:t>
            </a:r>
            <a:r>
              <a:rPr lang="ja-JP" altLang="en-US" dirty="0"/>
              <a:t>固有振動数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295400"/>
                <a:ext cx="8686800" cy="4437856"/>
              </a:xfrm>
            </p:spPr>
            <p:txBody>
              <a:bodyPr/>
              <a:lstStyle/>
              <a:p>
                <a:r>
                  <a:rPr lang="ja-JP" altLang="en-US" dirty="0"/>
                  <a:t>自由</a:t>
                </a:r>
                <a:r>
                  <a:rPr kumimoji="1" lang="ja-JP" altLang="en-US" dirty="0" smtClean="0"/>
                  <a:t>振動は</a:t>
                </a:r>
                <a:r>
                  <a:rPr kumimoji="1" lang="ja-JP" altLang="en-US" sz="2800" dirty="0" smtClean="0"/>
                  <a:t>（ほとんど）</a:t>
                </a:r>
                <a:r>
                  <a:rPr kumimoji="1" lang="ja-JP" altLang="en-US" dirty="0" smtClean="0"/>
                  <a:t>固有振動数で揺れない！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固有値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𝑠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rgbClr val="FF0066"/>
                            </a:solidFill>
                            <a:latin typeface="Cambria Math"/>
                          </a:rPr>
                          <m:t>𝜁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rad>
                      </m:e>
                    </m:d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pPr lvl="1"/>
                <a:r>
                  <a:rPr kumimoji="1" lang="ja-JP" altLang="en-US" dirty="0" smtClean="0"/>
                  <a:t>減衰振動（不足減衰）　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/>
                      </a:rPr>
                      <m:t>0&lt;</m:t>
                    </m:r>
                    <m:r>
                      <a:rPr lang="en-US" altLang="ja-JP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r>
                      <a:rPr lang="en-US" altLang="ja-JP">
                        <a:latin typeface="Cambria Math"/>
                      </a:rPr>
                      <m:t>&lt;1</m:t>
                    </m:r>
                  </m:oMath>
                </a14:m>
                <a:endParaRPr lang="ja-JP" altLang="en-US" dirty="0"/>
              </a:p>
              <a:p>
                <a:pPr marL="457200" lvl="1" indent="0">
                  <a:buNone/>
                </a:pPr>
                <a:r>
                  <a:rPr kumimoji="1" lang="en-US" altLang="ja-JP" dirty="0" smtClean="0"/>
                  <a:t>	</a:t>
                </a:r>
                <a:r>
                  <a:rPr kumimoji="1" lang="en-US" altLang="ja-JP" dirty="0" smtClean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𝜁</m:t>
                            </m:r>
                          </m:e>
                          <m: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e>
                    </m:rad>
                    <m:r>
                      <a:rPr lang="en-US" altLang="ja-JP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ja-JP" alt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マイナス</m:t>
                        </m:r>
                      </m:e>
                    </m:rad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𝜁</m:t>
                            </m:r>
                          </m:e>
                          <m: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en-US" altLang="ja-JP" dirty="0" smtClean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:r>
                  <a:rPr lang="en-US" altLang="ja-JP" dirty="0" smtClean="0">
                    <a:sym typeface="Wingdings" pitchFamily="2" charset="2"/>
                  </a:rPr>
                  <a:t></a:t>
                </a:r>
                <a:r>
                  <a:rPr lang="ja-JP" altLang="en-US" dirty="0" smtClean="0">
                    <a:sym typeface="Wingdings" pitchFamily="2" charset="2"/>
                  </a:rPr>
                  <a:t>固有値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/>
                        </a:solidFill>
                        <a:latin typeface="Cambria Math"/>
                      </a:rPr>
                      <m:t>s</m:t>
                    </m:r>
                    <m:r>
                      <a:rPr lang="en-US" altLang="ja-JP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 i="1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ja-JP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𝑖</m:t>
                    </m:r>
                    <m:d>
                      <m:dPr>
                        <m:ctrlPr>
                          <a:rPr lang="en-US" altLang="ja-JP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295400"/>
                <a:ext cx="8686800" cy="4437856"/>
              </a:xfrm>
              <a:blipFill rotWithShape="1">
                <a:blip r:embed="rId2"/>
                <a:stretch>
                  <a:fillRect l="-982" t="-2201" r="-4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574232" y="4509120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230416" y="4509120"/>
            <a:ext cx="151216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197968" y="5095683"/>
            <a:ext cx="172354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</a:rPr>
              <a:t>指数減衰率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3790256" y="4634529"/>
                <a:ext cx="1149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 smtClean="0">
                    <a:solidFill>
                      <a:srgbClr val="FF0000"/>
                    </a:solidFill>
                    <a:sym typeface="Wingdings" pitchFamily="2" charset="2"/>
                  </a:rPr>
                  <a:t>実部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en-US" altLang="ja-JP" sz="2400" dirty="0">
                    <a:solidFill>
                      <a:srgbClr val="FF0000"/>
                    </a:solidFill>
                  </a:rPr>
                  <a:t> </a:t>
                </a:r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56" y="4634529"/>
                <a:ext cx="114916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511" t="-1447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4921915" y="4634529"/>
                <a:ext cx="11435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400" dirty="0" smtClean="0">
                    <a:solidFill>
                      <a:srgbClr val="0000FF"/>
                    </a:solidFill>
                  </a:rPr>
                  <a:t>虚部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r>
                  <a:rPr lang="en-US" altLang="ja-JP" sz="2400" dirty="0">
                    <a:solidFill>
                      <a:srgbClr val="0000FF"/>
                    </a:solidFill>
                  </a:rPr>
                  <a:t> </a:t>
                </a:r>
                <a:endParaRPr lang="ja-JP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15" y="4634529"/>
                <a:ext cx="114358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979" t="-1447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6229983" y="5096797"/>
            <a:ext cx="1107996" cy="46166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2400" dirty="0"/>
              <a:t>振動数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3146922" y="5066020"/>
                <a:ext cx="2862515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ja-JP" sz="2800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altLang="ja-JP" sz="28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altLang="ja-JP" sz="2800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altLang="ja-JP" sz="28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22" y="5066020"/>
                <a:ext cx="2862515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カギ線コネクタ 15"/>
          <p:cNvCxnSpPr>
            <a:stCxn id="13" idx="3"/>
            <a:endCxn id="14" idx="0"/>
          </p:cNvCxnSpPr>
          <p:nvPr/>
        </p:nvCxnSpPr>
        <p:spPr>
          <a:xfrm>
            <a:off x="6065498" y="4865362"/>
            <a:ext cx="718483" cy="231435"/>
          </a:xfrm>
          <a:prstGeom prst="bentConnector2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>
            <a:stCxn id="12" idx="1"/>
            <a:endCxn id="11" idx="0"/>
          </p:cNvCxnSpPr>
          <p:nvPr/>
        </p:nvCxnSpPr>
        <p:spPr>
          <a:xfrm rot="10800000" flipV="1">
            <a:off x="2059744" y="4865361"/>
            <a:ext cx="1730513" cy="23032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39552" y="5733256"/>
                <a:ext cx="7992888" cy="5681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《</a:t>
                </a:r>
                <a:r>
                  <a:rPr lang="ja-JP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例</a:t>
                </a:r>
                <a:r>
                  <a:rPr lang="en-US" altLang="ja-JP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》</a:t>
                </a:r>
                <a:r>
                  <a:rPr lang="en-US" altLang="ja-JP" sz="2800" dirty="0" smtClean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>
                        <a:solidFill>
                          <a:srgbClr val="FF0066"/>
                        </a:solidFill>
                        <a:latin typeface="Cambria Math"/>
                      </a:rPr>
                      <m:t>𝜁</m:t>
                    </m:r>
                    <m:r>
                      <a:rPr lang="en-US" altLang="ja-JP" sz="2800">
                        <a:solidFill>
                          <a:srgbClr val="FF0066"/>
                        </a:solidFill>
                        <a:latin typeface="Cambria Math"/>
                      </a:rPr>
                      <m:t>=0.5 </m:t>
                    </m:r>
                  </m:oMath>
                </a14:m>
                <a:r>
                  <a:rPr lang="en-US" altLang="ja-JP" sz="2800" dirty="0" smtClean="0">
                    <a:sym typeface="Wingdings" pitchFamily="2" charset="2"/>
                  </a:rPr>
                  <a:t> </a:t>
                </a:r>
                <a:r>
                  <a:rPr lang="ja-JP" altLang="en-US" sz="2800" dirty="0" smtClean="0"/>
                  <a:t>減衰</a:t>
                </a:r>
                <a:r>
                  <a:rPr lang="ja-JP" altLang="en-US" sz="2800" dirty="0"/>
                  <a:t>振動数 </a:t>
                </a:r>
                <a14:m>
                  <m:oMath xmlns:m="http://schemas.openxmlformats.org/officeDocument/2006/math">
                    <m:r>
                      <a:rPr lang="en-US" altLang="ja-JP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ja-JP" sz="28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sz="2800" i="1">
                            <a:latin typeface="Cambria Math"/>
                          </a:rPr>
                          <m:t>0.75</m:t>
                        </m:r>
                      </m:e>
                    </m:rad>
                    <m:r>
                      <a:rPr lang="en-US" altLang="ja-JP" sz="2800" i="1">
                        <a:latin typeface="Cambria Math"/>
                        <a:ea typeface="Cambria Math"/>
                      </a:rPr>
                      <m:t>≈0.87</m:t>
                    </m:r>
                    <m:sSub>
                      <m:sSubPr>
                        <m:ctrlP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733256"/>
                <a:ext cx="7992888" cy="568169"/>
              </a:xfrm>
              <a:prstGeom prst="rect">
                <a:avLst/>
              </a:prstGeom>
              <a:blipFill rotWithShape="1">
                <a:blip r:embed="rId6"/>
                <a:stretch>
                  <a:fillRect l="-305" t="-6383" b="-27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「減衰比</a:t>
            </a:r>
            <a:r>
              <a:rPr lang="ja-JP" altLang="en-US" dirty="0"/>
              <a:t>と固有</a:t>
            </a:r>
            <a:r>
              <a:rPr lang="ja-JP" altLang="en-US" dirty="0" smtClean="0"/>
              <a:t>振動数」のまとめ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371777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dirty="0" smtClean="0"/>
                  <a:t>減衰比が同じ振動 </a:t>
                </a:r>
                <a:r>
                  <a:rPr kumimoji="1" lang="en-US" altLang="ja-JP" dirty="0" smtClean="0">
                    <a:sym typeface="Wingdings" pitchFamily="2" charset="2"/>
                  </a:rPr>
                  <a:t> </a:t>
                </a:r>
                <a:r>
                  <a:rPr kumimoji="1" lang="ja-JP" altLang="en-US" dirty="0" smtClean="0">
                    <a:sym typeface="Wingdings" pitchFamily="2" charset="2"/>
                  </a:rPr>
                  <a:t>振動波形が相似</a:t>
                </a:r>
                <a:endParaRPr kumimoji="1" lang="en-US" altLang="ja-JP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ja-JP" altLang="en-US" dirty="0" smtClean="0">
                    <a:sym typeface="Wingdings" pitchFamily="2" charset="2"/>
                  </a:rPr>
                  <a:t>時間軸の相似倍率＝固有振動数</a:t>
                </a:r>
                <a:endParaRPr lang="en-US" altLang="ja-JP" dirty="0" smtClean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ja-JP" altLang="en-US" dirty="0" smtClean="0">
                    <a:sym typeface="Wingdings" pitchFamily="2" charset="2"/>
                  </a:rPr>
                  <a:t>減衰振動は固有振動数では揺れない</a:t>
                </a:r>
                <a:endParaRPr kumimoji="1" lang="en-US" altLang="ja-JP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ja-JP" altLang="en-US" dirty="0" smtClean="0">
                    <a:sym typeface="Wingdings" pitchFamily="2" charset="2"/>
                  </a:rPr>
                  <a:t>固有振動数＝</a:t>
                </a:r>
                <a:r>
                  <a:rPr lang="ja-JP" altLang="en-US" dirty="0" smtClean="0"/>
                  <a:t>減衰０（単振動）のときの振動数</a:t>
                </a:r>
                <a:endParaRPr kumimoji="1" lang="en-US" altLang="ja-JP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ja-JP" altLang="en-US" dirty="0" smtClean="0"/>
                  <a:t>減衰（比）増大</a:t>
                </a:r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>
                    <a:sym typeface="Wingdings" pitchFamily="2" charset="2"/>
                  </a:rPr>
                  <a:t> </a:t>
                </a:r>
                <a:r>
                  <a:rPr lang="ja-JP" altLang="en-US" dirty="0" smtClean="0"/>
                  <a:t>振動数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𝜁</m:t>
                            </m:r>
                          </m:e>
                          <m:sup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減少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3717776"/>
              </a:xfrm>
              <a:blipFill rotWithShape="1">
                <a:blip r:embed="rId2"/>
                <a:stretch>
                  <a:fillRect l="-809" b="-11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15616" y="5283205"/>
            <a:ext cx="6912768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ja-JP" altLang="en-US" sz="2800" dirty="0" smtClean="0">
                <a:sym typeface="Wingdings" pitchFamily="2" charset="2"/>
              </a:rPr>
              <a:t>☆</a:t>
            </a:r>
            <a:r>
              <a:rPr lang="en-US" altLang="ja-JP" sz="2800" dirty="0" smtClean="0">
                <a:sym typeface="Wingdings" pitchFamily="2" charset="2"/>
              </a:rPr>
              <a:t> </a:t>
            </a:r>
            <a:r>
              <a:rPr lang="ja-JP" altLang="en-US" sz="2800" dirty="0" smtClean="0">
                <a:sym typeface="Wingdings" pitchFamily="2" charset="2"/>
              </a:rPr>
              <a:t>現実</a:t>
            </a:r>
            <a:r>
              <a:rPr lang="ja-JP" altLang="en-US" sz="2800" dirty="0">
                <a:sym typeface="Wingdings" pitchFamily="2" charset="2"/>
              </a:rPr>
              <a:t>の振動系</a:t>
            </a:r>
            <a:r>
              <a:rPr lang="ja-JP" altLang="en-US" sz="2800" dirty="0" smtClean="0">
                <a:sym typeface="Wingdings" pitchFamily="2" charset="2"/>
              </a:rPr>
              <a:t>（減衰あり</a:t>
            </a:r>
            <a:r>
              <a:rPr lang="ja-JP" altLang="en-US" sz="2800" dirty="0">
                <a:sym typeface="Wingdings" pitchFamily="2" charset="2"/>
              </a:rPr>
              <a:t>）</a:t>
            </a:r>
            <a:r>
              <a:rPr lang="ja-JP" altLang="en-US" sz="2800" dirty="0" smtClean="0">
                <a:sym typeface="Wingdings" pitchFamily="2" charset="2"/>
              </a:rPr>
              <a:t>は，</a:t>
            </a:r>
            <a:endParaRPr lang="en-US" altLang="ja-JP" sz="2800" dirty="0" smtClean="0">
              <a:sym typeface="Wingdings" pitchFamily="2" charset="2"/>
            </a:endParaRPr>
          </a:p>
          <a:p>
            <a:pPr marL="57150" indent="0" algn="r">
              <a:buNone/>
            </a:pPr>
            <a:r>
              <a:rPr lang="ja-JP" altLang="en-US" sz="2800" dirty="0" smtClean="0">
                <a:sym typeface="Wingdings" pitchFamily="2" charset="2"/>
              </a:rPr>
              <a:t>固有</a:t>
            </a:r>
            <a:r>
              <a:rPr lang="ja-JP" altLang="en-US" sz="2800" dirty="0">
                <a:sym typeface="Wingdings" pitchFamily="2" charset="2"/>
              </a:rPr>
              <a:t>振動数より遅く揺れる！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92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振動現象の実例２　（自励振動）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mtClean="0"/>
              <a:t>タコマナローズ橋の崩壊</a:t>
            </a:r>
            <a:endParaRPr lang="ja-JP" altLang="en-US" dirty="0"/>
          </a:p>
        </p:txBody>
      </p:sp>
      <p:pic>
        <p:nvPicPr>
          <p:cNvPr id="6" name="タコマナローズ橋の崩壊－Tacoma Narrows Bridge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5811" y="1700213"/>
            <a:ext cx="5901266" cy="442595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21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振動現象の実例３　（自励振動）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BZ</a:t>
            </a:r>
            <a:r>
              <a:rPr lang="ja-JP" altLang="en-US" dirty="0" smtClean="0"/>
              <a:t>（</a:t>
            </a:r>
            <a:r>
              <a:rPr lang="ja-JP" altLang="en-US" dirty="0"/>
              <a:t>ベロウソフ・ジャボチンスキー</a:t>
            </a:r>
            <a:r>
              <a:rPr lang="ja-JP" altLang="en-US" dirty="0" smtClean="0"/>
              <a:t>）反応</a:t>
            </a:r>
            <a:endParaRPr lang="ja-JP" altLang="en-US" dirty="0"/>
          </a:p>
        </p:txBody>
      </p:sp>
      <p:pic>
        <p:nvPicPr>
          <p:cNvPr id="7" name="réaction oscillante (à base d_iode)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84.31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225" y="1700213"/>
            <a:ext cx="5532438" cy="4425950"/>
          </a:xfrm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36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振動現象の</a:t>
            </a:r>
            <a:r>
              <a:rPr lang="ja-JP" altLang="en-US" dirty="0" smtClean="0"/>
              <a:t>実例４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9992" y="3789040"/>
            <a:ext cx="4567808" cy="25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3" y="1412776"/>
            <a:ext cx="4238297" cy="239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角丸四角形 8"/>
          <p:cNvSpPr/>
          <p:nvPr/>
        </p:nvSpPr>
        <p:spPr>
          <a:xfrm>
            <a:off x="4499992" y="3789040"/>
            <a:ext cx="4418582" cy="2436114"/>
          </a:xfrm>
          <a:prstGeom prst="roundRect">
            <a:avLst>
              <a:gd name="adj" fmla="val 12529"/>
            </a:avLst>
          </a:prstGeom>
          <a:noFill/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409904" y="1412776"/>
            <a:ext cx="4131102" cy="2274565"/>
          </a:xfrm>
          <a:prstGeom prst="roundRect">
            <a:avLst>
              <a:gd name="adj" fmla="val 977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テキスト ボックス 10"/>
          <p:cNvSpPr txBox="1">
            <a:spLocks noChangeArrowheads="1"/>
          </p:cNvSpPr>
          <p:nvPr/>
        </p:nvSpPr>
        <p:spPr bwMode="auto">
          <a:xfrm>
            <a:off x="1403956" y="3698037"/>
            <a:ext cx="22319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800" dirty="0" smtClean="0">
                <a:solidFill>
                  <a:srgbClr val="00B050"/>
                </a:solidFill>
              </a:rPr>
              <a:t>≒自然現象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>
            <a:spLocks noChangeArrowheads="1"/>
          </p:cNvSpPr>
          <p:nvPr/>
        </p:nvSpPr>
        <p:spPr bwMode="auto">
          <a:xfrm>
            <a:off x="5628678" y="3265820"/>
            <a:ext cx="2471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800" dirty="0" smtClean="0">
                <a:solidFill>
                  <a:srgbClr val="FF00FF"/>
                </a:solidFill>
              </a:rPr>
              <a:t>人工</a:t>
            </a:r>
            <a:r>
              <a:rPr lang="en-US" altLang="ja-JP" sz="2800" dirty="0" smtClean="0">
                <a:solidFill>
                  <a:srgbClr val="FF00FF"/>
                </a:solidFill>
              </a:rPr>
              <a:t>(</a:t>
            </a:r>
            <a:r>
              <a:rPr lang="ja-JP" altLang="en-US" sz="2800" dirty="0" smtClean="0">
                <a:solidFill>
                  <a:srgbClr val="FF00FF"/>
                </a:solidFill>
              </a:rPr>
              <a:t>制御あり</a:t>
            </a:r>
            <a:r>
              <a:rPr lang="en-US" altLang="ja-JP" sz="2800" dirty="0" smtClean="0">
                <a:solidFill>
                  <a:srgbClr val="FF00FF"/>
                </a:solidFill>
              </a:rPr>
              <a:t>)</a:t>
            </a:r>
            <a:endParaRPr lang="ja-JP" altLang="en-US" sz="2800" dirty="0">
              <a:solidFill>
                <a:srgbClr val="FF00FF"/>
              </a:solidFill>
            </a:endParaRPr>
          </a:p>
        </p:txBody>
      </p:sp>
      <p:sp>
        <p:nvSpPr>
          <p:cNvPr id="13" name="フリーフォーム 12"/>
          <p:cNvSpPr/>
          <p:nvPr/>
        </p:nvSpPr>
        <p:spPr>
          <a:xfrm>
            <a:off x="3995936" y="2538214"/>
            <a:ext cx="1514475" cy="1466850"/>
          </a:xfrm>
          <a:custGeom>
            <a:avLst/>
            <a:gdLst>
              <a:gd name="connsiteX0" fmla="*/ 0 w 1513489"/>
              <a:gd name="connsiteY0" fmla="*/ 101789 h 1031955"/>
              <a:gd name="connsiteX1" fmla="*/ 945931 w 1513489"/>
              <a:gd name="connsiteY1" fmla="*/ 86024 h 1031955"/>
              <a:gd name="connsiteX2" fmla="*/ 1513489 w 1513489"/>
              <a:gd name="connsiteY2" fmla="*/ 1031955 h 103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3489" h="1031955">
                <a:moveTo>
                  <a:pt x="0" y="101789"/>
                </a:moveTo>
                <a:cubicBezTo>
                  <a:pt x="346841" y="16392"/>
                  <a:pt x="693683" y="-69004"/>
                  <a:pt x="945931" y="86024"/>
                </a:cubicBezTo>
                <a:cubicBezTo>
                  <a:pt x="1198179" y="241052"/>
                  <a:pt x="1355834" y="636503"/>
                  <a:pt x="1513489" y="1031955"/>
                </a:cubicBezTo>
              </a:path>
            </a:pathLst>
          </a:custGeom>
          <a:ln>
            <a:tailEnd type="arrow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843661" y="1741488"/>
            <a:ext cx="4008437" cy="1077912"/>
          </a:xfrm>
          <a:prstGeom prst="rect">
            <a:avLst/>
          </a:prstGeom>
          <a:solidFill>
            <a:srgbClr val="FFFF8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/>
              <a:t>中国政府による制御</a:t>
            </a:r>
            <a:endParaRPr lang="en-US" altLang="ja-JP" sz="3200" dirty="0"/>
          </a:p>
          <a:p>
            <a:pPr algn="ctr">
              <a:defRPr/>
            </a:pPr>
            <a:r>
              <a:rPr lang="ja-JP" altLang="en-US" sz="3200" dirty="0"/>
              <a:t>（為替介入）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066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「復元力」の教訓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「機械モノ」は必ず振動する！</a:t>
            </a:r>
            <a:endParaRPr lang="en-US" altLang="ja-JP" dirty="0"/>
          </a:p>
          <a:p>
            <a:pPr marL="400050" lvl="1" indent="0" algn="ctr">
              <a:buNone/>
            </a:pPr>
            <a:r>
              <a:rPr lang="ja-JP" altLang="en-US" dirty="0" smtClean="0"/>
              <a:t>∵</a:t>
            </a:r>
            <a:r>
              <a:rPr kumimoji="1" lang="ja-JP" altLang="en-US" dirty="0" smtClean="0"/>
              <a:t>形状を保つための復元力を有する</a:t>
            </a:r>
            <a:endParaRPr kumimoji="1" lang="en-US" altLang="ja-JP" dirty="0" smtClean="0"/>
          </a:p>
          <a:p>
            <a:pPr marL="400050" lvl="1" indent="0" algn="ctr">
              <a:buNone/>
            </a:pPr>
            <a:r>
              <a:rPr lang="ja-JP" altLang="en-US" dirty="0" smtClean="0"/>
              <a:t>（さ</a:t>
            </a:r>
            <a:r>
              <a:rPr lang="ja-JP" altLang="en-US" dirty="0"/>
              <a:t>もない</a:t>
            </a:r>
            <a:r>
              <a:rPr lang="ja-JP" altLang="en-US" dirty="0" smtClean="0"/>
              <a:t>とバラける）</a:t>
            </a:r>
            <a:endParaRPr kumimoji="1" lang="en-US" altLang="ja-JP" dirty="0" smtClean="0"/>
          </a:p>
          <a:p>
            <a:pPr>
              <a:lnSpc>
                <a:spcPct val="200000"/>
              </a:lnSpc>
            </a:pPr>
            <a:r>
              <a:rPr kumimoji="1" lang="ja-JP" altLang="en-US" dirty="0" smtClean="0"/>
              <a:t>「フィードバック制御系」は振動する！</a:t>
            </a:r>
            <a:endParaRPr lang="en-US" altLang="ja-JP" dirty="0" smtClean="0"/>
          </a:p>
          <a:p>
            <a:pPr marL="400050" lvl="1" indent="0" algn="ctr">
              <a:buNone/>
            </a:pPr>
            <a:r>
              <a:rPr lang="ja-JP" altLang="en-US" dirty="0" smtClean="0"/>
              <a:t>∵目標状態を保つ制御力＝復元力</a:t>
            </a:r>
            <a:endParaRPr lang="en-US" altLang="ja-JP" dirty="0" smtClean="0"/>
          </a:p>
          <a:p>
            <a:pPr marL="400050" lvl="1" indent="0" algn="ctr">
              <a:buNone/>
            </a:pPr>
            <a:r>
              <a:rPr lang="ja-JP" altLang="en-US" dirty="0"/>
              <a:t>（さもない</a:t>
            </a:r>
            <a:r>
              <a:rPr lang="ja-JP" altLang="en-US" dirty="0" smtClean="0"/>
              <a:t>と目標からズレ</a:t>
            </a:r>
            <a:r>
              <a:rPr lang="ja-JP" altLang="en-US" dirty="0" err="1" smtClean="0"/>
              <a:t>る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ja-JP" dirty="0" smtClean="0">
                <a:solidFill>
                  <a:schemeClr val="accent2"/>
                </a:solidFill>
                <a:sym typeface="Wingdings" pitchFamily="2" charset="2"/>
              </a:rPr>
              <a:t></a:t>
            </a:r>
            <a:r>
              <a:rPr lang="ja-JP" altLang="en-US" dirty="0" smtClean="0">
                <a:solidFill>
                  <a:schemeClr val="accent2"/>
                </a:solidFill>
                <a:sym typeface="Wingdings" pitchFamily="2" charset="2"/>
              </a:rPr>
              <a:t>振動工学と制御工学は数学が共通</a:t>
            </a:r>
            <a:endParaRPr lang="en-US" altLang="ja-JP" dirty="0">
              <a:solidFill>
                <a:schemeClr val="accent2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6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076718"/>
              </p:ext>
            </p:extLst>
          </p:nvPr>
        </p:nvGraphicFramePr>
        <p:xfrm>
          <a:off x="539552" y="1336018"/>
          <a:ext cx="8064896" cy="4274848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368152"/>
                <a:gridCol w="2304256"/>
                <a:gridCol w="3024336"/>
                <a:gridCol w="1368152"/>
              </a:tblGrid>
              <a:tr h="415408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テーマ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内容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bg1"/>
                          </a:solidFill>
                        </a:rPr>
                        <a:t>資料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１講（</a:t>
                      </a:r>
                      <a:r>
                        <a:rPr kumimoji="1" lang="en-US" altLang="ja-JP" dirty="0" smtClean="0">
                          <a:ln w="3175">
                            <a:noFill/>
                          </a:ln>
                        </a:rPr>
                        <a:t>30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分）</a:t>
                      </a:r>
                      <a:endParaRPr kumimoji="1"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ガイダンス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振動とは？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1800" b="1" kern="1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vib7h_A.ppt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２講（</a:t>
                      </a:r>
                      <a:r>
                        <a:rPr kumimoji="1" lang="en-US" altLang="ja-JP" dirty="0" smtClean="0">
                          <a:ln w="3175">
                            <a:noFill/>
                          </a:ln>
                        </a:rPr>
                        <a:t>60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分）</a:t>
                      </a:r>
                      <a:endParaRPr kumimoji="1"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自由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振動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自由振動（６種），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固有値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lang="ja-JP" altLang="en-US" dirty="0" smtClean="0">
                          <a:ln w="3175">
                            <a:noFill/>
                          </a:ln>
                        </a:rPr>
                        <a:t>３講（</a:t>
                      </a:r>
                      <a:r>
                        <a:rPr lang="en-US" altLang="ja-JP" dirty="0" smtClean="0">
                          <a:ln w="3175">
                            <a:noFill/>
                          </a:ln>
                        </a:rPr>
                        <a:t>30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</a:t>
                      </a:r>
                      <a:r>
                        <a:rPr lang="ja-JP" altLang="en-US" dirty="0" smtClean="0">
                          <a:ln w="3175">
                            <a:noFill/>
                          </a:ln>
                        </a:rPr>
                        <a:t>）</a:t>
                      </a:r>
                      <a:endParaRPr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減衰比</a:t>
                      </a: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，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固有</a:t>
                      </a: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振動数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824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 w="3175">
                            <a:noFill/>
                          </a:ln>
                        </a:rPr>
                        <a:t>４講（</a:t>
                      </a:r>
                      <a:r>
                        <a:rPr lang="en-US" altLang="ja-JP" dirty="0" smtClean="0">
                          <a:ln w="3175">
                            <a:noFill/>
                          </a:ln>
                        </a:rPr>
                        <a:t>60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</a:t>
                      </a:r>
                      <a:r>
                        <a:rPr lang="ja-JP" altLang="en-US" dirty="0" smtClean="0">
                          <a:ln w="3175">
                            <a:noFill/>
                          </a:ln>
                        </a:rPr>
                        <a:t>）</a:t>
                      </a:r>
                      <a:endParaRPr lang="ja-JP" altLang="en-US" b="1" dirty="0" smtClean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1" lang="ja-JP" altLang="en-US" sz="1800" kern="100" dirty="0" smtClean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運動方程式の立て方</a:t>
                      </a:r>
                      <a:endParaRPr kumimoji="1" lang="ja-JP" sz="1800" kern="100" dirty="0">
                        <a:ln w="3175"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kumimoji="1" lang="ja-JP" altLang="en-US" sz="1800" kern="100" dirty="0" smtClean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解析力学，線形化</a:t>
                      </a:r>
                      <a:endParaRPr kumimoji="1" lang="ja-JP" sz="1800" kern="100" dirty="0">
                        <a:ln w="3175"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vib7h_B.ppt</a:t>
                      </a:r>
                      <a:endParaRPr lang="ja-JP" altLang="ja-JP" sz="1800" b="1" kern="100" dirty="0" smtClean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５講（</a:t>
                      </a:r>
                      <a:r>
                        <a:rPr kumimoji="1" lang="en-US" altLang="ja-JP" dirty="0" smtClean="0">
                          <a:ln w="3175">
                            <a:noFill/>
                          </a:ln>
                        </a:rPr>
                        <a:t>60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分）</a:t>
                      </a:r>
                      <a:endParaRPr kumimoji="1"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強制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振動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強制振動，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共振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ja-JP" sz="1800" b="1" kern="1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vib7h_C.ppt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６講（</a:t>
                      </a:r>
                      <a:r>
                        <a:rPr kumimoji="1" lang="en-US" altLang="ja-JP" dirty="0" smtClean="0">
                          <a:ln w="3175">
                            <a:noFill/>
                          </a:ln>
                        </a:rPr>
                        <a:t>60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分）</a:t>
                      </a:r>
                      <a:endParaRPr kumimoji="1"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周波数応答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，基本</a:t>
                      </a: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振動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数</a:t>
                      </a: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３つ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8243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７講（</a:t>
                      </a:r>
                      <a:r>
                        <a:rPr kumimoji="1" lang="en-US" altLang="ja-JP" dirty="0" smtClean="0">
                          <a:ln w="3175">
                            <a:noFill/>
                          </a:ln>
                        </a:rPr>
                        <a:t>30</a:t>
                      </a:r>
                      <a:r>
                        <a:rPr kumimoji="1" lang="ja-JP" altLang="en-US" dirty="0" smtClean="0">
                          <a:ln w="3175">
                            <a:noFill/>
                          </a:ln>
                        </a:rPr>
                        <a:t>分）</a:t>
                      </a:r>
                      <a:endParaRPr kumimoji="1" lang="ja-JP" altLang="en-US" b="1" dirty="0">
                        <a:ln w="3175"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ja-JP" sz="1800" kern="100" dirty="0">
                          <a:ln w="3175">
                            <a:noFill/>
                          </a:ln>
                          <a:effectLst/>
                        </a:rPr>
                        <a:t>非線形</a:t>
                      </a:r>
                      <a:r>
                        <a:rPr lang="ja-JP" sz="1800" kern="100" dirty="0" smtClean="0">
                          <a:ln w="3175">
                            <a:noFill/>
                          </a:ln>
                          <a:effectLst/>
                        </a:rPr>
                        <a:t>振動</a:t>
                      </a:r>
                      <a:r>
                        <a:rPr lang="ja-JP" altLang="en-US" sz="1800" kern="100" dirty="0" smtClean="0">
                          <a:ln w="3175">
                            <a:noFill/>
                          </a:ln>
                          <a:effectLst/>
                        </a:rPr>
                        <a:t>ほか</a:t>
                      </a:r>
                      <a:endParaRPr lang="ja-JP" sz="1800" b="1" kern="100" dirty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0" kern="1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連成振動，初期値依存性</a:t>
                      </a:r>
                      <a:endParaRPr lang="ja-JP" altLang="ja-JP" sz="1800" b="0" kern="100" dirty="0" smtClean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kern="100" dirty="0" smtClean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vib7h_D.ppt</a:t>
                      </a:r>
                      <a:endParaRPr lang="ja-JP" altLang="ja-JP" sz="1800" b="1" kern="100" dirty="0" smtClean="0">
                        <a:ln w="3175"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2430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ja-JP" altLang="en-US" sz="1800" kern="100" dirty="0" smtClean="0">
                          <a:ln>
                            <a:noFill/>
                          </a:ln>
                          <a:effectLst/>
                        </a:rPr>
                        <a:t>ディスカッション</a:t>
                      </a:r>
                      <a:endParaRPr lang="ja-JP" altLang="ja-JP" sz="1800" b="0" kern="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ＭＳ ゴシック" pitchFamily="49" charset="-128"/>
                        <a:ea typeface="ＭＳ ゴシック" pitchFamily="49" charset="-128"/>
                        <a:cs typeface="Times New Roman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4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5244</TotalTime>
  <Words>1809</Words>
  <Application>Microsoft Office PowerPoint</Application>
  <PresentationFormat>画面に合わせる (4:3)</PresentationFormat>
  <Paragraphs>421</Paragraphs>
  <Slides>41</Slides>
  <Notes>1</Notes>
  <HiddenSlides>1</HiddenSlides>
  <MMClips>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2" baseType="lpstr">
      <vt:lpstr>宇都宮大学</vt:lpstr>
      <vt:lpstr>第１講 ガイダンス</vt:lpstr>
      <vt:lpstr>振動とは？</vt:lpstr>
      <vt:lpstr>代表的な振動（一部）</vt:lpstr>
      <vt:lpstr>振動現象の実例１　（自由振動）</vt:lpstr>
      <vt:lpstr>振動現象の実例２　（自励振動）</vt:lpstr>
      <vt:lpstr>振動現象の実例３　（自励振動）</vt:lpstr>
      <vt:lpstr>振動現象の実例４</vt:lpstr>
      <vt:lpstr>「復元力」の教訓</vt:lpstr>
      <vt:lpstr>スケジュール</vt:lpstr>
      <vt:lpstr>時間割（目安）</vt:lpstr>
      <vt:lpstr>第２講 自由振動と固有値</vt:lpstr>
      <vt:lpstr>学習目標</vt:lpstr>
      <vt:lpstr>自由振動モデル（１自由度線形自由振動系）</vt:lpstr>
      <vt:lpstr>《復習》 高校の運動方程式</vt:lpstr>
      <vt:lpstr>《復習》 大学の運動方程式</vt:lpstr>
      <vt:lpstr>自由振動の運動方程式（重力無視）</vt:lpstr>
      <vt:lpstr>実習（vib7h_A1.xls）</vt:lpstr>
      <vt:lpstr>課題　（m,c,k）とダイナミクス（動き方）</vt:lpstr>
      <vt:lpstr>自由振動系のダイナミクス（全パターン）</vt:lpstr>
      <vt:lpstr>構造と振動？</vt:lpstr>
      <vt:lpstr>自由振動の固有値</vt:lpstr>
      <vt:lpstr>固有値とは？</vt:lpstr>
      <vt:lpstr>固有値の求め方</vt:lpstr>
      <vt:lpstr>実習（vib7h_A2.xls）</vt:lpstr>
      <vt:lpstr>解答例</vt:lpstr>
      <vt:lpstr>なぜ「s=-1±3i 」が減衰振動か？</vt:lpstr>
      <vt:lpstr>固有値の使い方（参考資料14頁，表4.1）</vt:lpstr>
      <vt:lpstr>「自由振動と固有値」のまとめ</vt:lpstr>
      <vt:lpstr>実習（vib7h_A3.xls）</vt:lpstr>
      <vt:lpstr>第3講 減衰比と固有振動数</vt:lpstr>
      <vt:lpstr>学習目標</vt:lpstr>
      <vt:lpstr>標準形　1/2</vt:lpstr>
      <vt:lpstr>標準形　2/2</vt:lpstr>
      <vt:lpstr>《減衰比 ζ 》 ダイナミクスの整列</vt:lpstr>
      <vt:lpstr>《減衰比 ζ 》 ダイナミクスの分類名</vt:lpstr>
      <vt:lpstr>振動波形との対応関係</vt:lpstr>
      <vt:lpstr>実習（vib7h_A4.xls）</vt:lpstr>
      <vt:lpstr>例題</vt:lpstr>
      <vt:lpstr>解答例</vt:lpstr>
      <vt:lpstr>減衰振動の振動数 ≠ 固有振動数</vt:lpstr>
      <vt:lpstr>「減衰比と固有振動数」のまとめ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Excelで学ぶ振動基礎</dc:title>
  <dc:creator>yoshidak</dc:creator>
  <cp:lastModifiedBy>yoshidak</cp:lastModifiedBy>
  <cp:revision>550</cp:revision>
  <cp:lastPrinted>2013-09-03T23:51:33Z</cp:lastPrinted>
  <dcterms:created xsi:type="dcterms:W3CDTF">2012-10-22T22:12:18Z</dcterms:created>
  <dcterms:modified xsi:type="dcterms:W3CDTF">2015-02-10T02:34:08Z</dcterms:modified>
</cp:coreProperties>
</file>